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72" r:id="rId3"/>
    <p:sldId id="273" r:id="rId4"/>
    <p:sldId id="257" r:id="rId5"/>
    <p:sldId id="258" r:id="rId6"/>
    <p:sldId id="259" r:id="rId7"/>
    <p:sldId id="260" r:id="rId8"/>
    <p:sldId id="261" r:id="rId9"/>
    <p:sldId id="262" r:id="rId10"/>
    <p:sldId id="263" r:id="rId11"/>
    <p:sldId id="264" r:id="rId12"/>
    <p:sldId id="265" r:id="rId13"/>
    <p:sldId id="266" r:id="rId14"/>
    <p:sldId id="269" r:id="rId15"/>
    <p:sldId id="267" r:id="rId16"/>
    <p:sldId id="268" r:id="rId17"/>
    <p:sldId id="275" r:id="rId18"/>
    <p:sldId id="270" r:id="rId19"/>
    <p:sldId id="271"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iddhant%20gaurav\Downloads\etedata.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[etedata.xlsx]sales rep!PivotTable2</c:name>
    <c:fmtId val="1022"/>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FFFFFF"/>
                  </a:solidFill>
                </a:ln>
                <a:solidFill>
                  <a:srgbClr val="FFFFFF"/>
                </a:solidFill>
                <a:latin typeface="+mn-lt"/>
                <a:ea typeface="+mn-ea"/>
                <a:cs typeface="+mn-cs"/>
              </a:defRPr>
            </a:pPr>
            <a:r>
              <a:rPr lang="en-US" sz="1400" b="1" i="1">
                <a:ln w="0">
                  <a:solidFill>
                    <a:srgbClr val="FFFFFF"/>
                  </a:solidFill>
                </a:ln>
                <a:solidFill>
                  <a:srgbClr val="FFFFFF"/>
                </a:solidFill>
                <a:effectLst/>
              </a:rPr>
              <a:t>Sales</a:t>
            </a:r>
            <a:r>
              <a:rPr lang="en-US" sz="1400" b="1" i="1" baseline="0">
                <a:ln w="0">
                  <a:solidFill>
                    <a:srgbClr val="FFFFFF"/>
                  </a:solidFill>
                </a:ln>
                <a:solidFill>
                  <a:srgbClr val="FFFFFF"/>
                </a:solidFill>
                <a:effectLst/>
              </a:rPr>
              <a:t> Rep Performance  - Value and Count</a:t>
            </a:r>
            <a:endParaRPr lang="en-US" sz="1400">
              <a:ln w="0">
                <a:solidFill>
                  <a:srgbClr val="FFFFFF"/>
                </a:solidFill>
              </a:ln>
              <a:solidFill>
                <a:srgbClr val="FFFFFF"/>
              </a:solidFill>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FFFFFF"/>
                </a:solidFill>
              </a:ln>
              <a:solidFill>
                <a:srgbClr val="FFFFF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sq">
            <a:solidFill>
              <a:srgbClr val="FF0000"/>
            </a:solidFill>
            <a:prstDash val="solid"/>
            <a:round/>
          </a:ln>
          <a:effectLst/>
        </c:spPr>
        <c:marker>
          <c:symbol val="square"/>
          <c:size val="6"/>
          <c:spPr>
            <a:solidFill>
              <a:srgbClr val="FF0000"/>
            </a:solidFill>
            <a:ln w="9525">
              <a:solidFill>
                <a:srgbClr val="FF0000"/>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b"/>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4360651039309738"/>
                </c:manualLayout>
              </c15:layout>
            </c:ext>
          </c:extLst>
        </c:dLbl>
      </c:pivotFmt>
      <c:pivotFmt>
        <c:idx val="7"/>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5250338294993219E-2"/>
                  <c:h val="0.14360651039309738"/>
                </c:manualLayout>
              </c15:layout>
            </c:ext>
          </c:extLst>
        </c:dLbl>
      </c:pivotFmt>
      <c:pivotFmt>
        <c:idx val="8"/>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10081606178538"/>
                </c:manualLayout>
              </c15:layout>
            </c:ext>
          </c:extLst>
        </c:dLbl>
      </c:pivotFmt>
      <c:pivotFmt>
        <c:idx val="9"/>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10"/>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11"/>
        <c:spPr>
          <a:solidFill>
            <a:srgbClr val="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13"/>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14"/>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10081606178538"/>
                </c:manualLayout>
              </c15:layout>
            </c:ext>
          </c:extLst>
        </c:dLbl>
      </c:pivotFmt>
      <c:pivotFmt>
        <c:idx val="15"/>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4360651039309738"/>
                </c:manualLayout>
              </c15:layout>
            </c:ext>
          </c:extLst>
        </c:dLbl>
      </c:pivotFmt>
      <c:pivotFmt>
        <c:idx val="16"/>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5250338294993219E-2"/>
                  <c:h val="0.14360651039309738"/>
                </c:manualLayout>
              </c15:layout>
            </c:ext>
          </c:extLst>
        </c:dLbl>
      </c:pivotFmt>
      <c:pivotFmt>
        <c:idx val="17"/>
        <c:spPr>
          <a:solidFill>
            <a:schemeClr val="accent1"/>
          </a:solidFill>
          <a:ln w="28575" cap="sq">
            <a:solidFill>
              <a:srgbClr val="FF0000"/>
            </a:solidFill>
            <a:prstDash val="solid"/>
            <a:round/>
          </a:ln>
          <a:effectLst/>
        </c:spPr>
        <c:marker>
          <c:symbol val="square"/>
          <c:size val="6"/>
          <c:spPr>
            <a:solidFill>
              <a:srgbClr val="FF0000"/>
            </a:solidFill>
            <a:ln w="9525">
              <a:solidFill>
                <a:srgbClr val="FF0000"/>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b"/>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20"/>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Lst>
        </c:dLbl>
      </c:pivotFmt>
      <c:pivotFmt>
        <c:idx val="21"/>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10081606178538"/>
                </c:manualLayout>
              </c15:layout>
            </c:ext>
          </c:extLst>
        </c:dLbl>
      </c:pivotFmt>
      <c:pivotFmt>
        <c:idx val="22"/>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4360651039309738"/>
                </c:manualLayout>
              </c15:layout>
            </c:ext>
          </c:extLst>
        </c:dLbl>
      </c:pivotFmt>
      <c:pivotFmt>
        <c:idx val="23"/>
        <c:spPr>
          <a:solidFill>
            <a:srgbClr val="FFFFFF"/>
          </a:solidFill>
          <a:ln>
            <a:noFill/>
          </a:ln>
          <a:effectLst/>
        </c:spPr>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5250338294993219E-2"/>
                  <c:h val="0.14360651039309738"/>
                </c:manualLayout>
              </c15:layout>
            </c:ext>
          </c:extLst>
        </c:dLbl>
      </c:pivotFmt>
      <c:pivotFmt>
        <c:idx val="24"/>
        <c:spPr>
          <a:solidFill>
            <a:schemeClr val="accent1"/>
          </a:solidFill>
          <a:ln w="28575" cap="sq">
            <a:solidFill>
              <a:srgbClr val="FF0000"/>
            </a:solidFill>
            <a:prstDash val="solid"/>
            <a:round/>
          </a:ln>
          <a:effectLst/>
        </c:spPr>
        <c:marker>
          <c:symbol val="square"/>
          <c:size val="6"/>
          <c:spPr>
            <a:solidFill>
              <a:srgbClr val="FF0000"/>
            </a:solidFill>
            <a:ln w="9525">
              <a:solidFill>
                <a:srgbClr val="FF0000"/>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b"/>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'sales rep'!$B$3</c:f>
              <c:strCache>
                <c:ptCount val="1"/>
                <c:pt idx="0">
                  <c:v>Sum of Sales Value</c:v>
                </c:pt>
              </c:strCache>
            </c:strRef>
          </c:tx>
          <c:spPr>
            <a:solidFill>
              <a:srgbClr val="FFFFFF"/>
            </a:solidFill>
            <a:ln>
              <a:noFill/>
            </a:ln>
            <a:effectLst/>
          </c:spPr>
          <c:invertIfNegative val="0"/>
          <c:dPt>
            <c:idx val="0"/>
            <c:invertIfNegative val="0"/>
            <c:bubble3D val="0"/>
            <c:spPr>
              <a:solidFill>
                <a:srgbClr val="FFFFFF"/>
              </a:solidFill>
              <a:ln>
                <a:noFill/>
              </a:ln>
              <a:effectLst/>
            </c:spPr>
            <c:extLst>
              <c:ext xmlns:c16="http://schemas.microsoft.com/office/drawing/2014/chart" uri="{C3380CC4-5D6E-409C-BE32-E72D297353CC}">
                <c16:uniqueId val="{00000001-D853-4EB2-AF08-8915672A115A}"/>
              </c:ext>
            </c:extLst>
          </c:dPt>
          <c:dPt>
            <c:idx val="1"/>
            <c:invertIfNegative val="0"/>
            <c:bubble3D val="0"/>
            <c:spPr>
              <a:solidFill>
                <a:srgbClr val="FFFFFF"/>
              </a:solidFill>
              <a:ln>
                <a:noFill/>
              </a:ln>
              <a:effectLst/>
            </c:spPr>
            <c:extLst>
              <c:ext xmlns:c16="http://schemas.microsoft.com/office/drawing/2014/chart" uri="{C3380CC4-5D6E-409C-BE32-E72D297353CC}">
                <c16:uniqueId val="{00000003-D853-4EB2-AF08-8915672A115A}"/>
              </c:ext>
            </c:extLst>
          </c:dPt>
          <c:dPt>
            <c:idx val="3"/>
            <c:invertIfNegative val="0"/>
            <c:bubble3D val="0"/>
            <c:spPr>
              <a:solidFill>
                <a:srgbClr val="FFFFFF"/>
              </a:solidFill>
              <a:ln>
                <a:noFill/>
              </a:ln>
              <a:effectLst/>
            </c:spPr>
            <c:extLst>
              <c:ext xmlns:c16="http://schemas.microsoft.com/office/drawing/2014/chart" uri="{C3380CC4-5D6E-409C-BE32-E72D297353CC}">
                <c16:uniqueId val="{00000005-D853-4EB2-AF08-8915672A115A}"/>
              </c:ext>
            </c:extLst>
          </c:dPt>
          <c:dPt>
            <c:idx val="4"/>
            <c:invertIfNegative val="0"/>
            <c:bubble3D val="0"/>
            <c:spPr>
              <a:solidFill>
                <a:srgbClr val="FFFFFF"/>
              </a:solidFill>
              <a:ln>
                <a:noFill/>
              </a:ln>
              <a:effectLst/>
            </c:spPr>
            <c:extLst>
              <c:ext xmlns:c16="http://schemas.microsoft.com/office/drawing/2014/chart" uri="{C3380CC4-5D6E-409C-BE32-E72D297353CC}">
                <c16:uniqueId val="{00000007-D853-4EB2-AF08-8915672A115A}"/>
              </c:ext>
            </c:extLst>
          </c:dPt>
          <c:dPt>
            <c:idx val="5"/>
            <c:invertIfNegative val="0"/>
            <c:bubble3D val="0"/>
            <c:spPr>
              <a:solidFill>
                <a:srgbClr val="FFFFFF"/>
              </a:solidFill>
              <a:ln>
                <a:noFill/>
              </a:ln>
              <a:effectLst/>
            </c:spPr>
            <c:extLst>
              <c:ext xmlns:c16="http://schemas.microsoft.com/office/drawing/2014/chart" uri="{C3380CC4-5D6E-409C-BE32-E72D297353CC}">
                <c16:uniqueId val="{00000009-D853-4EB2-AF08-8915672A115A}"/>
              </c:ext>
            </c:extLst>
          </c:dPt>
          <c:dLbls>
            <c:dLbl>
              <c:idx val="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 xmlns:c16="http://schemas.microsoft.com/office/drawing/2014/chart" uri="{C3380CC4-5D6E-409C-BE32-E72D297353CC}">
                  <c16:uniqueId val="{00000001-D853-4EB2-AF08-8915672A115A}"/>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495263870094721E-2"/>
                      <c:h val="0.110081606178538"/>
                    </c:manualLayout>
                  </c15:layout>
                </c:ext>
                <c:ext xmlns:c16="http://schemas.microsoft.com/office/drawing/2014/chart" uri="{C3380CC4-5D6E-409C-BE32-E72D297353CC}">
                  <c16:uniqueId val="{00000003-D853-4EB2-AF08-8915672A115A}"/>
                </c:ext>
              </c:extLst>
            </c:dLbl>
            <c:dLbl>
              <c:idx val="3"/>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10081606178538"/>
                    </c:manualLayout>
                  </c15:layout>
                </c:ext>
                <c:ext xmlns:c16="http://schemas.microsoft.com/office/drawing/2014/chart" uri="{C3380CC4-5D6E-409C-BE32-E72D297353CC}">
                  <c16:uniqueId val="{00000005-D853-4EB2-AF08-8915672A115A}"/>
                </c:ext>
              </c:extLst>
            </c:dLbl>
            <c:dLbl>
              <c:idx val="4"/>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299503834009922E-2"/>
                      <c:h val="0.14360651039309738"/>
                    </c:manualLayout>
                  </c15:layout>
                </c:ext>
                <c:ext xmlns:c16="http://schemas.microsoft.com/office/drawing/2014/chart" uri="{C3380CC4-5D6E-409C-BE32-E72D297353CC}">
                  <c16:uniqueId val="{00000007-D853-4EB2-AF08-8915672A115A}"/>
                </c:ext>
              </c:extLst>
            </c:dLbl>
            <c:dLbl>
              <c:idx val="5"/>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8.5250338294993219E-2"/>
                      <c:h val="0.14360651039309738"/>
                    </c:manualLayout>
                  </c15:layout>
                </c:ext>
                <c:ext xmlns:c16="http://schemas.microsoft.com/office/drawing/2014/chart" uri="{C3380CC4-5D6E-409C-BE32-E72D297353CC}">
                  <c16:uniqueId val="{00000009-D853-4EB2-AF08-8915672A115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'sales rep'!$A$4:$A$11</c:f>
              <c:strCache>
                <c:ptCount val="7"/>
                <c:pt idx="0">
                  <c:v>Alex</c:v>
                </c:pt>
                <c:pt idx="1">
                  <c:v>Chang</c:v>
                </c:pt>
                <c:pt idx="2">
                  <c:v>Glen</c:v>
                </c:pt>
                <c:pt idx="3">
                  <c:v>Jenny</c:v>
                </c:pt>
                <c:pt idx="4">
                  <c:v>Martha</c:v>
                </c:pt>
                <c:pt idx="5">
                  <c:v>Mike</c:v>
                </c:pt>
                <c:pt idx="6">
                  <c:v>Rose</c:v>
                </c:pt>
              </c:strCache>
            </c:strRef>
          </c:cat>
          <c:val>
            <c:numRef>
              <c:f>'sales rep'!$B$4:$B$11</c:f>
              <c:numCache>
                <c:formatCode>General</c:formatCode>
                <c:ptCount val="7"/>
                <c:pt idx="0">
                  <c:v>74292</c:v>
                </c:pt>
                <c:pt idx="1">
                  <c:v>66064</c:v>
                </c:pt>
                <c:pt idx="2">
                  <c:v>80198</c:v>
                </c:pt>
                <c:pt idx="3">
                  <c:v>84618</c:v>
                </c:pt>
                <c:pt idx="4">
                  <c:v>75733</c:v>
                </c:pt>
                <c:pt idx="5">
                  <c:v>77360</c:v>
                </c:pt>
                <c:pt idx="6">
                  <c:v>87451</c:v>
                </c:pt>
              </c:numCache>
            </c:numRef>
          </c:val>
          <c:extLst>
            <c:ext xmlns:c16="http://schemas.microsoft.com/office/drawing/2014/chart" uri="{C3380CC4-5D6E-409C-BE32-E72D297353CC}">
              <c16:uniqueId val="{0000000A-D853-4EB2-AF08-8915672A115A}"/>
            </c:ext>
          </c:extLst>
        </c:ser>
        <c:dLbls>
          <c:showLegendKey val="0"/>
          <c:showVal val="0"/>
          <c:showCatName val="0"/>
          <c:showSerName val="0"/>
          <c:showPercent val="0"/>
          <c:showBubbleSize val="0"/>
        </c:dLbls>
        <c:gapWidth val="219"/>
        <c:overlap val="-27"/>
        <c:axId val="1756393520"/>
        <c:axId val="1756409328"/>
      </c:barChart>
      <c:lineChart>
        <c:grouping val="standard"/>
        <c:varyColors val="0"/>
        <c:ser>
          <c:idx val="1"/>
          <c:order val="1"/>
          <c:tx>
            <c:strRef>
              <c:f>'sales rep'!$C$3</c:f>
              <c:strCache>
                <c:ptCount val="1"/>
                <c:pt idx="0">
                  <c:v>Count of Sales Value2</c:v>
                </c:pt>
              </c:strCache>
            </c:strRef>
          </c:tx>
          <c:spPr>
            <a:ln w="28575" cap="sq">
              <a:solidFill>
                <a:srgbClr val="FF0000"/>
              </a:solidFill>
              <a:prstDash val="solid"/>
              <a:round/>
            </a:ln>
            <a:effectLst/>
          </c:spPr>
          <c:marker>
            <c:symbol val="square"/>
            <c:size val="6"/>
            <c:spPr>
              <a:solidFill>
                <a:srgbClr val="FF0000"/>
              </a:solidFill>
              <a:ln w="9525">
                <a:solidFill>
                  <a:srgbClr val="FF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'sales rep'!$A$4:$A$11</c:f>
              <c:strCache>
                <c:ptCount val="7"/>
                <c:pt idx="0">
                  <c:v>Alex</c:v>
                </c:pt>
                <c:pt idx="1">
                  <c:v>Chang</c:v>
                </c:pt>
                <c:pt idx="2">
                  <c:v>Glen</c:v>
                </c:pt>
                <c:pt idx="3">
                  <c:v>Jenny</c:v>
                </c:pt>
                <c:pt idx="4">
                  <c:v>Martha</c:v>
                </c:pt>
                <c:pt idx="5">
                  <c:v>Mike</c:v>
                </c:pt>
                <c:pt idx="6">
                  <c:v>Rose</c:v>
                </c:pt>
              </c:strCache>
            </c:strRef>
          </c:cat>
          <c:val>
            <c:numRef>
              <c:f>'sales rep'!$C$4:$C$11</c:f>
              <c:numCache>
                <c:formatCode>General</c:formatCode>
                <c:ptCount val="7"/>
                <c:pt idx="0">
                  <c:v>142</c:v>
                </c:pt>
                <c:pt idx="1">
                  <c:v>122</c:v>
                </c:pt>
                <c:pt idx="2">
                  <c:v>140</c:v>
                </c:pt>
                <c:pt idx="3">
                  <c:v>158</c:v>
                </c:pt>
                <c:pt idx="4">
                  <c:v>143</c:v>
                </c:pt>
                <c:pt idx="5">
                  <c:v>151</c:v>
                </c:pt>
                <c:pt idx="6">
                  <c:v>157</c:v>
                </c:pt>
              </c:numCache>
            </c:numRef>
          </c:val>
          <c:smooth val="0"/>
          <c:extLst>
            <c:ext xmlns:c16="http://schemas.microsoft.com/office/drawing/2014/chart" uri="{C3380CC4-5D6E-409C-BE32-E72D297353CC}">
              <c16:uniqueId val="{0000000B-D853-4EB2-AF08-8915672A115A}"/>
            </c:ext>
          </c:extLst>
        </c:ser>
        <c:dLbls>
          <c:showLegendKey val="0"/>
          <c:showVal val="0"/>
          <c:showCatName val="0"/>
          <c:showSerName val="0"/>
          <c:showPercent val="0"/>
          <c:showBubbleSize val="0"/>
        </c:dLbls>
        <c:marker val="1"/>
        <c:smooth val="0"/>
        <c:axId val="1855833728"/>
        <c:axId val="1855847040"/>
      </c:lineChart>
      <c:catAx>
        <c:axId val="175639352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FFFFFF"/>
                  </a:solidFill>
                </a:ln>
                <a:solidFill>
                  <a:srgbClr val="FFFFFF"/>
                </a:solidFill>
                <a:effectLst>
                  <a:glow rad="139700">
                    <a:srgbClr val="FFFFFF">
                      <a:alpha val="40000"/>
                    </a:srgbClr>
                  </a:glow>
                  <a:reflection blurRad="6350" stA="60000" endA="900" endPos="60000" dist="60007" dir="5400000" sy="-100000" algn="bl" rotWithShape="0"/>
                </a:effectLst>
                <a:latin typeface="+mn-lt"/>
                <a:ea typeface="+mn-ea"/>
                <a:cs typeface="+mn-cs"/>
              </a:defRPr>
            </a:pPr>
            <a:endParaRPr lang="en-US"/>
          </a:p>
        </c:txPr>
        <c:crossAx val="1756409328"/>
        <c:crosses val="autoZero"/>
        <c:auto val="1"/>
        <c:lblAlgn val="ctr"/>
        <c:lblOffset val="100"/>
        <c:noMultiLvlLbl val="0"/>
      </c:catAx>
      <c:valAx>
        <c:axId val="17564093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FFFFFF"/>
                  </a:solidFill>
                </a:ln>
                <a:solidFill>
                  <a:srgbClr val="FFFFFF"/>
                </a:solidFill>
                <a:latin typeface="+mn-lt"/>
                <a:ea typeface="+mn-ea"/>
                <a:cs typeface="+mn-cs"/>
              </a:defRPr>
            </a:pPr>
            <a:endParaRPr lang="en-US"/>
          </a:p>
        </c:txPr>
        <c:crossAx val="1756393520"/>
        <c:crosses val="autoZero"/>
        <c:crossBetween val="between"/>
      </c:valAx>
      <c:valAx>
        <c:axId val="185584704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FFFFFF"/>
                  </a:solidFill>
                </a:ln>
                <a:solidFill>
                  <a:srgbClr val="FFFFFF"/>
                </a:solidFill>
                <a:latin typeface="+mn-lt"/>
                <a:ea typeface="+mn-ea"/>
                <a:cs typeface="+mn-cs"/>
              </a:defRPr>
            </a:pPr>
            <a:endParaRPr lang="en-US"/>
          </a:p>
        </c:txPr>
        <c:crossAx val="1855833728"/>
        <c:crosses val="max"/>
        <c:crossBetween val="between"/>
      </c:valAx>
      <c:catAx>
        <c:axId val="1855833728"/>
        <c:scaling>
          <c:orientation val="minMax"/>
        </c:scaling>
        <c:delete val="1"/>
        <c:axPos val="b"/>
        <c:numFmt formatCode="General" sourceLinked="1"/>
        <c:majorTickMark val="out"/>
        <c:minorTickMark val="none"/>
        <c:tickLblPos val="nextTo"/>
        <c:crossAx val="18558470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ln w="0">
                <a:solidFill>
                  <a:srgbClr val="FFFFFF"/>
                </a:solidFill>
              </a:ln>
              <a:solidFill>
                <a:srgbClr val="FFFFFF"/>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[etedata.xlsx]region!PivotTable3</c:name>
    <c:fmtId val="1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00FF00"/>
                  </a:solidFill>
                </a:ln>
                <a:solidFill>
                  <a:srgbClr val="00FF00"/>
                </a:solidFill>
                <a:latin typeface="+mn-lt"/>
                <a:ea typeface="+mn-ea"/>
                <a:cs typeface="+mn-cs"/>
              </a:defRPr>
            </a:pPr>
            <a:r>
              <a:rPr lang="en-US" sz="1400" b="1" i="1">
                <a:ln w="0">
                  <a:solidFill>
                    <a:srgbClr val="00FF00"/>
                  </a:solidFill>
                </a:ln>
                <a:solidFill>
                  <a:srgbClr val="00FF00"/>
                </a:solidFill>
                <a:effectLst/>
              </a:rPr>
              <a:t>Sales</a:t>
            </a:r>
            <a:r>
              <a:rPr lang="en-US" sz="1400" b="1" i="1" baseline="0">
                <a:ln w="0">
                  <a:solidFill>
                    <a:srgbClr val="00FF00"/>
                  </a:solidFill>
                </a:ln>
                <a:solidFill>
                  <a:srgbClr val="00FF00"/>
                </a:solidFill>
                <a:effectLst/>
              </a:rPr>
              <a:t>  - By Country</a:t>
            </a:r>
            <a:endParaRPr lang="en-US" sz="1400">
              <a:ln w="0">
                <a:solidFill>
                  <a:srgbClr val="00FF00"/>
                </a:solidFill>
              </a:ln>
              <a:solidFill>
                <a:srgbClr val="00FF00"/>
              </a:solidFill>
              <a:effectLst/>
            </a:endParaRPr>
          </a:p>
        </c:rich>
      </c:tx>
      <c:layout>
        <c:manualLayout>
          <c:xMode val="edge"/>
          <c:yMode val="edge"/>
          <c:x val="0.25411238367931288"/>
          <c:y val="1.56621366206775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00FF00"/>
                </a:solidFill>
              </a:ln>
              <a:solidFill>
                <a:srgbClr val="00FF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region!$B$3</c:f>
              <c:strCache>
                <c:ptCount val="1"/>
                <c:pt idx="0">
                  <c:v>Total</c:v>
                </c:pt>
              </c:strCache>
            </c:strRef>
          </c:tx>
          <c:spPr>
            <a:solidFill>
              <a:srgbClr val="00FF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region!$A$4:$A$11</c:f>
              <c:strCache>
                <c:ptCount val="7"/>
                <c:pt idx="0">
                  <c:v>Canada</c:v>
                </c:pt>
                <c:pt idx="1">
                  <c:v>China</c:v>
                </c:pt>
                <c:pt idx="2">
                  <c:v>India</c:v>
                </c:pt>
                <c:pt idx="3">
                  <c:v>Korea</c:v>
                </c:pt>
                <c:pt idx="4">
                  <c:v>Malaysia</c:v>
                </c:pt>
                <c:pt idx="5">
                  <c:v>Singapore</c:v>
                </c:pt>
                <c:pt idx="6">
                  <c:v>US</c:v>
                </c:pt>
              </c:strCache>
            </c:strRef>
          </c:cat>
          <c:val>
            <c:numRef>
              <c:f>region!$B$4:$B$11</c:f>
              <c:numCache>
                <c:formatCode>General</c:formatCode>
                <c:ptCount val="7"/>
                <c:pt idx="0">
                  <c:v>72488</c:v>
                </c:pt>
                <c:pt idx="1">
                  <c:v>80548</c:v>
                </c:pt>
                <c:pt idx="2">
                  <c:v>77830</c:v>
                </c:pt>
                <c:pt idx="3">
                  <c:v>82269</c:v>
                </c:pt>
                <c:pt idx="4">
                  <c:v>71991</c:v>
                </c:pt>
                <c:pt idx="5">
                  <c:v>82666</c:v>
                </c:pt>
                <c:pt idx="6">
                  <c:v>77924</c:v>
                </c:pt>
              </c:numCache>
            </c:numRef>
          </c:val>
          <c:extLst>
            <c:ext xmlns:c16="http://schemas.microsoft.com/office/drawing/2014/chart" uri="{C3380CC4-5D6E-409C-BE32-E72D297353CC}">
              <c16:uniqueId val="{00000000-20E8-4A2E-A7E1-D84795118FB0}"/>
            </c:ext>
          </c:extLst>
        </c:ser>
        <c:dLbls>
          <c:dLblPos val="outEnd"/>
          <c:showLegendKey val="0"/>
          <c:showVal val="1"/>
          <c:showCatName val="0"/>
          <c:showSerName val="0"/>
          <c:showPercent val="0"/>
          <c:showBubbleSize val="0"/>
        </c:dLbls>
        <c:gapWidth val="182"/>
        <c:axId val="1855800864"/>
        <c:axId val="1855813760"/>
      </c:barChart>
      <c:catAx>
        <c:axId val="185580086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00FF00"/>
                  </a:solidFill>
                </a:ln>
                <a:solidFill>
                  <a:srgbClr val="00FF00"/>
                </a:solidFill>
                <a:effectLst>
                  <a:glow rad="139700">
                    <a:srgbClr val="00FF00">
                      <a:alpha val="40000"/>
                    </a:srgbClr>
                  </a:glow>
                  <a:reflection blurRad="6350" stA="60000" endA="900" endPos="60000" dist="60007" dir="5400000" sy="-100000" algn="bl" rotWithShape="0"/>
                </a:effectLst>
                <a:latin typeface="+mn-lt"/>
                <a:ea typeface="+mn-ea"/>
                <a:cs typeface="+mn-cs"/>
              </a:defRPr>
            </a:pPr>
            <a:endParaRPr lang="en-US"/>
          </a:p>
        </c:txPr>
        <c:crossAx val="1855813760"/>
        <c:crosses val="autoZero"/>
        <c:auto val="1"/>
        <c:lblAlgn val="ctr"/>
        <c:lblOffset val="100"/>
        <c:noMultiLvlLbl val="0"/>
      </c:catAx>
      <c:valAx>
        <c:axId val="18558137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00FF00"/>
                  </a:solidFill>
                </a:ln>
                <a:solidFill>
                  <a:srgbClr val="00FF00"/>
                </a:solidFill>
                <a:latin typeface="+mn-lt"/>
                <a:ea typeface="+mn-ea"/>
                <a:cs typeface="+mn-cs"/>
              </a:defRPr>
            </a:pPr>
            <a:endParaRPr lang="en-US"/>
          </a:p>
        </c:txPr>
        <c:crossAx val="1855800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[etedata.xlsx]industry!PivotTable5</c:name>
    <c:fmtId val="14"/>
  </c:pivotSource>
  <c:chart>
    <c:title>
      <c:tx>
        <c:rich>
          <a:bodyPr rot="0" spcFirstLastPara="1" vertOverflow="ellipsis" vert="horz" wrap="square" anchor="ctr" anchorCtr="1"/>
          <a:lstStyle/>
          <a:p>
            <a:pPr>
              <a:defRPr sz="1400" b="0" i="0" u="none" strike="noStrike" kern="1200" spc="0" baseline="0">
                <a:ln w="0">
                  <a:solidFill>
                    <a:srgbClr val="00FFFF"/>
                  </a:solidFill>
                </a:ln>
                <a:solidFill>
                  <a:srgbClr val="00FFFF"/>
                </a:solidFill>
                <a:latin typeface="+mn-lt"/>
                <a:ea typeface="+mn-ea"/>
                <a:cs typeface="+mn-cs"/>
              </a:defRPr>
            </a:pPr>
            <a:r>
              <a:rPr lang="en-US" b="1" i="1">
                <a:ln w="0">
                  <a:solidFill>
                    <a:srgbClr val="00FFFF"/>
                  </a:solidFill>
                </a:ln>
                <a:solidFill>
                  <a:srgbClr val="00FFFF"/>
                </a:solidFill>
              </a:rPr>
              <a:t>Sales</a:t>
            </a:r>
            <a:r>
              <a:rPr lang="en-US" b="1" i="1" baseline="0">
                <a:ln w="0">
                  <a:solidFill>
                    <a:srgbClr val="00FFFF"/>
                  </a:solidFill>
                </a:ln>
                <a:solidFill>
                  <a:srgbClr val="00FFFF"/>
                </a:solidFill>
              </a:rPr>
              <a:t> by Industry</a:t>
            </a:r>
            <a:endParaRPr lang="en-US" b="1" i="1">
              <a:ln w="0">
                <a:solidFill>
                  <a:srgbClr val="00FFFF"/>
                </a:solidFill>
              </a:ln>
              <a:solidFill>
                <a:srgbClr val="00FFFF"/>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ln w="0">
                <a:solidFill>
                  <a:srgbClr val="00FFFF"/>
                </a:solidFill>
              </a:ln>
              <a:solidFill>
                <a:srgbClr val="00FFF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industry!$B$3</c:f>
              <c:strCache>
                <c:ptCount val="1"/>
                <c:pt idx="0">
                  <c:v>Total</c:v>
                </c:pt>
              </c:strCache>
            </c:strRef>
          </c:tx>
          <c:spPr>
            <a:solidFill>
              <a:srgbClr val="00F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industry!$A$4:$A$9</c:f>
              <c:strCache>
                <c:ptCount val="5"/>
                <c:pt idx="0">
                  <c:v>Banking</c:v>
                </c:pt>
                <c:pt idx="1">
                  <c:v>Electronics</c:v>
                </c:pt>
                <c:pt idx="2">
                  <c:v>Healthcare</c:v>
                </c:pt>
                <c:pt idx="3">
                  <c:v>Retail</c:v>
                </c:pt>
                <c:pt idx="4">
                  <c:v>Telecom</c:v>
                </c:pt>
              </c:strCache>
            </c:strRef>
          </c:cat>
          <c:val>
            <c:numRef>
              <c:f>industry!$B$4:$B$9</c:f>
              <c:numCache>
                <c:formatCode>General</c:formatCode>
                <c:ptCount val="5"/>
                <c:pt idx="0">
                  <c:v>110254</c:v>
                </c:pt>
                <c:pt idx="1">
                  <c:v>122007</c:v>
                </c:pt>
                <c:pt idx="2">
                  <c:v>111739</c:v>
                </c:pt>
                <c:pt idx="3">
                  <c:v>106721</c:v>
                </c:pt>
                <c:pt idx="4">
                  <c:v>94995</c:v>
                </c:pt>
              </c:numCache>
            </c:numRef>
          </c:val>
          <c:extLst>
            <c:ext xmlns:c16="http://schemas.microsoft.com/office/drawing/2014/chart" uri="{C3380CC4-5D6E-409C-BE32-E72D297353CC}">
              <c16:uniqueId val="{00000000-827D-4660-9AFE-6AE11B52CBB8}"/>
            </c:ext>
          </c:extLst>
        </c:ser>
        <c:dLbls>
          <c:dLblPos val="outEnd"/>
          <c:showLegendKey val="0"/>
          <c:showVal val="1"/>
          <c:showCatName val="0"/>
          <c:showSerName val="0"/>
          <c:showPercent val="0"/>
          <c:showBubbleSize val="0"/>
        </c:dLbls>
        <c:gapWidth val="182"/>
        <c:axId val="1893574992"/>
        <c:axId val="1893577488"/>
      </c:barChart>
      <c:catAx>
        <c:axId val="189357499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00FFFF"/>
                  </a:solidFill>
                </a:ln>
                <a:solidFill>
                  <a:srgbClr val="00FFFF"/>
                </a:solidFill>
                <a:effectLst>
                  <a:glow rad="139700">
                    <a:schemeClr val="accent5">
                      <a:satMod val="175000"/>
                      <a:alpha val="40000"/>
                    </a:schemeClr>
                  </a:glow>
                  <a:reflection blurRad="6350" stA="60000" endA="900" endPos="60000" dist="60007" dir="5400000" sy="-100000" algn="bl" rotWithShape="0"/>
                </a:effectLst>
                <a:latin typeface="+mn-lt"/>
                <a:ea typeface="+mn-ea"/>
                <a:cs typeface="+mn-cs"/>
              </a:defRPr>
            </a:pPr>
            <a:endParaRPr lang="en-US"/>
          </a:p>
        </c:txPr>
        <c:crossAx val="1893577488"/>
        <c:crosses val="autoZero"/>
        <c:auto val="1"/>
        <c:lblAlgn val="ctr"/>
        <c:lblOffset val="100"/>
        <c:noMultiLvlLbl val="0"/>
      </c:catAx>
      <c:valAx>
        <c:axId val="18935774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00FFFF"/>
                  </a:solidFill>
                </a:ln>
                <a:solidFill>
                  <a:srgbClr val="00FFFF"/>
                </a:solidFill>
                <a:latin typeface="+mn-lt"/>
                <a:ea typeface="+mn-ea"/>
                <a:cs typeface="+mn-cs"/>
              </a:defRPr>
            </a:pPr>
            <a:endParaRPr lang="en-US"/>
          </a:p>
        </c:txPr>
        <c:crossAx val="1893574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[etedata.xlsx]sales by brand!PivotTable4</c:name>
    <c:fmtId val="1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0000FF"/>
                  </a:solidFill>
                </a:ln>
                <a:solidFill>
                  <a:srgbClr val="0000FF"/>
                </a:solidFill>
                <a:latin typeface="+mn-lt"/>
                <a:ea typeface="+mn-ea"/>
                <a:cs typeface="+mn-cs"/>
              </a:defRPr>
            </a:pPr>
            <a:r>
              <a:rPr lang="en-US" sz="1400" b="1" i="1">
                <a:ln w="0">
                  <a:solidFill>
                    <a:srgbClr val="0000FF"/>
                  </a:solidFill>
                </a:ln>
                <a:solidFill>
                  <a:srgbClr val="0000FF"/>
                </a:solidFill>
                <a:effectLst/>
              </a:rPr>
              <a:t>Sales</a:t>
            </a:r>
            <a:r>
              <a:rPr lang="en-US" sz="1400" b="1" i="1" baseline="0">
                <a:ln w="0">
                  <a:solidFill>
                    <a:srgbClr val="0000FF"/>
                  </a:solidFill>
                </a:ln>
                <a:solidFill>
                  <a:srgbClr val="0000FF"/>
                </a:solidFill>
                <a:effectLst/>
              </a:rPr>
              <a:t>  - By Brand</a:t>
            </a:r>
            <a:endParaRPr lang="en-US" sz="1400">
              <a:ln w="0">
                <a:solidFill>
                  <a:srgbClr val="0000FF"/>
                </a:solidFill>
              </a:ln>
              <a:solidFill>
                <a:srgbClr val="0000FF"/>
              </a:solidFill>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ln w="0">
                <a:solidFill>
                  <a:srgbClr val="0000FF"/>
                </a:solidFill>
              </a:ln>
              <a:solidFill>
                <a:srgbClr val="0000F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000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chemeClr val="bg1"/>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00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chemeClr val="bg1"/>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00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chemeClr val="bg1"/>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118462326355551"/>
          <c:y val="0.21375968992248065"/>
          <c:w val="0.65340887267140391"/>
          <c:h val="0.61054090622393131"/>
        </c:manualLayout>
      </c:layout>
      <c:barChart>
        <c:barDir val="bar"/>
        <c:grouping val="clustered"/>
        <c:varyColors val="0"/>
        <c:ser>
          <c:idx val="0"/>
          <c:order val="0"/>
          <c:tx>
            <c:strRef>
              <c:f>'sales by brand'!$B$3</c:f>
              <c:strCache>
                <c:ptCount val="1"/>
                <c:pt idx="0">
                  <c:v>Total</c:v>
                </c:pt>
              </c:strCache>
            </c:strRef>
          </c:tx>
          <c:spPr>
            <a:solidFill>
              <a:srgbClr val="000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chemeClr val="tx1"/>
                      </a:solidFill>
                    </a:ln>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'sales by brand'!$A$4:$A$8</c:f>
              <c:strCache>
                <c:ptCount val="4"/>
                <c:pt idx="0">
                  <c:v>Alpha</c:v>
                </c:pt>
                <c:pt idx="1">
                  <c:v>Beta</c:v>
                </c:pt>
                <c:pt idx="2">
                  <c:v>Chi</c:v>
                </c:pt>
                <c:pt idx="3">
                  <c:v>Gamma</c:v>
                </c:pt>
              </c:strCache>
            </c:strRef>
          </c:cat>
          <c:val>
            <c:numRef>
              <c:f>'sales by brand'!$B$4:$B$8</c:f>
              <c:numCache>
                <c:formatCode>General</c:formatCode>
                <c:ptCount val="4"/>
                <c:pt idx="0">
                  <c:v>132042</c:v>
                </c:pt>
                <c:pt idx="1">
                  <c:v>140221</c:v>
                </c:pt>
                <c:pt idx="2">
                  <c:v>131806</c:v>
                </c:pt>
                <c:pt idx="3">
                  <c:v>141647</c:v>
                </c:pt>
              </c:numCache>
            </c:numRef>
          </c:val>
          <c:extLst>
            <c:ext xmlns:c16="http://schemas.microsoft.com/office/drawing/2014/chart" uri="{C3380CC4-5D6E-409C-BE32-E72D297353CC}">
              <c16:uniqueId val="{00000000-70D6-428F-8D27-AD9C8BE116DC}"/>
            </c:ext>
          </c:extLst>
        </c:ser>
        <c:dLbls>
          <c:dLblPos val="outEnd"/>
          <c:showLegendKey val="0"/>
          <c:showVal val="1"/>
          <c:showCatName val="0"/>
          <c:showSerName val="0"/>
          <c:showPercent val="0"/>
          <c:showBubbleSize val="0"/>
        </c:dLbls>
        <c:gapWidth val="182"/>
        <c:axId val="1893135456"/>
        <c:axId val="1893135872"/>
      </c:barChart>
      <c:catAx>
        <c:axId val="189313545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0000FF"/>
                  </a:solidFill>
                </a:ln>
                <a:solidFill>
                  <a:srgbClr val="0000FF"/>
                </a:solidFill>
                <a:effectLst>
                  <a:glow rad="228600">
                    <a:srgbClr val="0000FF">
                      <a:alpha val="40000"/>
                    </a:srgbClr>
                  </a:glow>
                  <a:reflection blurRad="6350" stA="80000" endPos="60000" dist="60007" dir="5400000" sy="-100000" algn="bl" rotWithShape="0"/>
                </a:effectLst>
                <a:latin typeface="+mn-lt"/>
                <a:ea typeface="+mn-ea"/>
                <a:cs typeface="+mn-cs"/>
              </a:defRPr>
            </a:pPr>
            <a:endParaRPr lang="en-US"/>
          </a:p>
        </c:txPr>
        <c:crossAx val="1893135872"/>
        <c:crosses val="autoZero"/>
        <c:auto val="1"/>
        <c:lblAlgn val="ctr"/>
        <c:lblOffset val="100"/>
        <c:noMultiLvlLbl val="0"/>
      </c:catAx>
      <c:valAx>
        <c:axId val="18931358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0000FF"/>
                  </a:solidFill>
                </a:ln>
                <a:solidFill>
                  <a:srgbClr val="0000FF"/>
                </a:solidFill>
                <a:latin typeface="+mn-lt"/>
                <a:ea typeface="+mn-ea"/>
                <a:cs typeface="+mn-cs"/>
              </a:defRPr>
            </a:pPr>
            <a:endParaRPr lang="en-US"/>
          </a:p>
        </c:txPr>
        <c:crossAx val="1893135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[etedata.xlsx]sales,revenue by channels!PivotTable7</c:name>
    <c:fmtId val="9"/>
  </c:pivotSource>
  <c:chart>
    <c:title>
      <c:tx>
        <c:rich>
          <a:bodyPr rot="0" spcFirstLastPara="1" vertOverflow="ellipsis" vert="horz" wrap="square" anchor="ctr" anchorCtr="1"/>
          <a:lstStyle/>
          <a:p>
            <a:pPr>
              <a:defRPr sz="1400" b="0" i="0" u="none" strike="noStrike" kern="1200" spc="0" baseline="0">
                <a:ln w="0">
                  <a:solidFill>
                    <a:srgbClr val="FFFF00"/>
                  </a:solidFill>
                </a:ln>
                <a:solidFill>
                  <a:srgbClr val="FFFF00"/>
                </a:solidFill>
                <a:latin typeface="+mn-lt"/>
                <a:ea typeface="+mn-ea"/>
                <a:cs typeface="+mn-cs"/>
              </a:defRPr>
            </a:pPr>
            <a:r>
              <a:rPr lang="en-US" b="1" i="1">
                <a:ln w="0">
                  <a:solidFill>
                    <a:srgbClr val="FFFF00"/>
                  </a:solidFill>
                </a:ln>
                <a:solidFill>
                  <a:srgbClr val="FFFF00"/>
                </a:solidFill>
              </a:rPr>
              <a:t>Sales</a:t>
            </a:r>
            <a:r>
              <a:rPr lang="en-US" b="1" i="1" baseline="0">
                <a:ln w="0">
                  <a:solidFill>
                    <a:srgbClr val="FFFF00"/>
                  </a:solidFill>
                </a:ln>
                <a:solidFill>
                  <a:srgbClr val="FFFF00"/>
                </a:solidFill>
              </a:rPr>
              <a:t> &amp; </a:t>
            </a:r>
            <a:r>
              <a:rPr lang="en-US" b="1" i="1">
                <a:ln w="0">
                  <a:solidFill>
                    <a:srgbClr val="FFFF00"/>
                  </a:solidFill>
                </a:ln>
                <a:solidFill>
                  <a:srgbClr val="FFFF00"/>
                </a:solidFill>
              </a:rPr>
              <a:t>Revenue</a:t>
            </a:r>
            <a:r>
              <a:rPr lang="en-US" b="1" i="1" baseline="0">
                <a:ln w="0">
                  <a:solidFill>
                    <a:srgbClr val="FFFF00"/>
                  </a:solidFill>
                </a:ln>
                <a:solidFill>
                  <a:srgbClr val="FFFF00"/>
                </a:solidFill>
              </a:rPr>
              <a:t> by Sales Channels</a:t>
            </a:r>
            <a:endParaRPr lang="en-US" b="1" i="1">
              <a:ln w="0">
                <a:solidFill>
                  <a:srgbClr val="FFFF00"/>
                </a:solidFill>
              </a:ln>
              <a:solidFill>
                <a:srgbClr val="FFFF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ln w="0">
                <a:solidFill>
                  <a:srgbClr val="FFFF00"/>
                </a:solidFill>
              </a:ln>
              <a:solidFill>
                <a:srgbClr val="FFFF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2.7472527472527361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3.6630036630036521E-2"/>
              <c:y val="0"/>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layout>
            <c:manualLayout>
              <c:x val="3.0525030525030524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2.7472527472527444E-2"/>
              <c:y val="1.9267822736030827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FF00"/>
          </a:solidFill>
          <a:ln>
            <a:noFill/>
          </a:ln>
          <a:effectLst/>
        </c:spPr>
        <c:dLbl>
          <c:idx val="0"/>
          <c:layout>
            <c:manualLayout>
              <c:x val="-2.442002442002442E-2"/>
              <c:y val="1.44508670520230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FF00"/>
          </a:solidFill>
          <a:ln>
            <a:noFill/>
          </a:ln>
          <a:effectLst/>
        </c:spPr>
        <c:dLbl>
          <c:idx val="0"/>
          <c:layout>
            <c:manualLayout>
              <c:x val="-2.4420024420024531E-2"/>
              <c:y val="9.633911368015392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FF00"/>
          </a:solidFill>
          <a:ln>
            <a:noFill/>
          </a:ln>
          <a:effectLst/>
        </c:spPr>
        <c:dLbl>
          <c:idx val="0"/>
          <c:layout>
            <c:manualLayout>
              <c:x val="-2.442002442002442E-2"/>
              <c:y val="1.44508670520230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FF00"/>
          </a:solidFill>
          <a:ln>
            <a:noFill/>
          </a:ln>
          <a:effectLst/>
        </c:spPr>
        <c:dLbl>
          <c:idx val="0"/>
          <c:layout>
            <c:manualLayout>
              <c:x val="-2.4420024420024531E-2"/>
              <c:y val="9.633911368015392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2"/>
          </a:solidFill>
          <a:ln>
            <a:noFill/>
          </a:ln>
          <a:effectLst/>
        </c:spPr>
        <c:dLbl>
          <c:idx val="0"/>
          <c:layout>
            <c:manualLayout>
              <c:x val="2.7472527472527444E-2"/>
              <c:y val="1.9267822736030827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2"/>
          </a:solidFill>
          <a:ln>
            <a:noFill/>
          </a:ln>
          <a:effectLst/>
        </c:spPr>
        <c:dLbl>
          <c:idx val="0"/>
          <c:layout>
            <c:manualLayout>
              <c:x val="3.0525030525030524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2"/>
          </a:solidFill>
          <a:ln>
            <a:noFill/>
          </a:ln>
          <a:effectLst/>
        </c:spPr>
        <c:dLbl>
          <c:idx val="0"/>
          <c:layout>
            <c:manualLayout>
              <c:x val="2.7472527472527361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2"/>
          </a:solidFill>
          <a:ln>
            <a:noFill/>
          </a:ln>
          <a:effectLst/>
        </c:spPr>
        <c:dLbl>
          <c:idx val="0"/>
          <c:layout>
            <c:manualLayout>
              <c:x val="3.6630036630036521E-2"/>
              <c:y val="0"/>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FFFF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FFFF00"/>
          </a:solidFill>
          <a:ln>
            <a:noFill/>
          </a:ln>
          <a:effectLst/>
        </c:spPr>
        <c:dLbl>
          <c:idx val="0"/>
          <c:layout>
            <c:manualLayout>
              <c:x val="-2.442002442002442E-2"/>
              <c:y val="1.44508670520230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FFFF00"/>
          </a:solidFill>
          <a:ln>
            <a:noFill/>
          </a:ln>
          <a:effectLst/>
        </c:spPr>
        <c:dLbl>
          <c:idx val="0"/>
          <c:layout>
            <c:manualLayout>
              <c:x val="-2.4420024420024531E-2"/>
              <c:y val="9.633911368015392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2"/>
          </a:solidFill>
          <a:ln>
            <a:noFill/>
          </a:ln>
          <a:effectLst/>
        </c:spPr>
        <c:dLbl>
          <c:idx val="0"/>
          <c:layout>
            <c:manualLayout>
              <c:x val="2.7472527472527444E-2"/>
              <c:y val="1.9267822736030827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2"/>
          </a:solidFill>
          <a:ln>
            <a:noFill/>
          </a:ln>
          <a:effectLst/>
        </c:spPr>
        <c:dLbl>
          <c:idx val="0"/>
          <c:layout>
            <c:manualLayout>
              <c:x val="3.0525030525030524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c:spPr>
        <c:dLbl>
          <c:idx val="0"/>
          <c:layout>
            <c:manualLayout>
              <c:x val="2.7472527472527361E-2"/>
              <c:y val="4.8169556840077067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c:spPr>
        <c:dLbl>
          <c:idx val="0"/>
          <c:layout>
            <c:manualLayout>
              <c:x val="3.6630036630036521E-2"/>
              <c:y val="0"/>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'sales,revenue by channels'!$B$3</c:f>
              <c:strCache>
                <c:ptCount val="1"/>
                <c:pt idx="0">
                  <c:v>Sum of Revenue</c:v>
                </c:pt>
              </c:strCache>
            </c:strRef>
          </c:tx>
          <c:spPr>
            <a:solidFill>
              <a:srgbClr val="FFFF00"/>
            </a:solidFill>
            <a:ln>
              <a:noFill/>
            </a:ln>
            <a:effectLst/>
          </c:spPr>
          <c:invertIfNegative val="0"/>
          <c:dPt>
            <c:idx val="1"/>
            <c:invertIfNegative val="0"/>
            <c:bubble3D val="0"/>
            <c:spPr>
              <a:solidFill>
                <a:srgbClr val="FFFF00"/>
              </a:solidFill>
              <a:ln>
                <a:noFill/>
              </a:ln>
              <a:effectLst/>
            </c:spPr>
            <c:extLst>
              <c:ext xmlns:c16="http://schemas.microsoft.com/office/drawing/2014/chart" uri="{C3380CC4-5D6E-409C-BE32-E72D297353CC}">
                <c16:uniqueId val="{00000001-E642-459E-8A8B-61D8040311DD}"/>
              </c:ext>
            </c:extLst>
          </c:dPt>
          <c:dPt>
            <c:idx val="3"/>
            <c:invertIfNegative val="0"/>
            <c:bubble3D val="0"/>
            <c:spPr>
              <a:solidFill>
                <a:srgbClr val="FFFF00"/>
              </a:solidFill>
              <a:ln>
                <a:noFill/>
              </a:ln>
              <a:effectLst/>
            </c:spPr>
            <c:extLst>
              <c:ext xmlns:c16="http://schemas.microsoft.com/office/drawing/2014/chart" uri="{C3380CC4-5D6E-409C-BE32-E72D297353CC}">
                <c16:uniqueId val="{00000003-E642-459E-8A8B-61D8040311DD}"/>
              </c:ext>
            </c:extLst>
          </c:dPt>
          <c:dLbls>
            <c:dLbl>
              <c:idx val="1"/>
              <c:layout>
                <c:manualLayout>
                  <c:x val="-2.442002442002442E-2"/>
                  <c:y val="1.44508670520230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42-459E-8A8B-61D8040311DD}"/>
                </c:ext>
              </c:extLst>
            </c:dLbl>
            <c:dLbl>
              <c:idx val="3"/>
              <c:layout>
                <c:manualLayout>
                  <c:x val="-2.4420024420024531E-2"/>
                  <c:y val="9.633911368015392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42-459E-8A8B-61D8040311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'sales,revenue by channels'!$A$4:$A$8</c:f>
              <c:strCache>
                <c:ptCount val="4"/>
                <c:pt idx="0">
                  <c:v>Direct</c:v>
                </c:pt>
                <c:pt idx="1">
                  <c:v>Online</c:v>
                </c:pt>
                <c:pt idx="2">
                  <c:v>Partner</c:v>
                </c:pt>
                <c:pt idx="3">
                  <c:v>Telesales</c:v>
                </c:pt>
              </c:strCache>
            </c:strRef>
          </c:cat>
          <c:val>
            <c:numRef>
              <c:f>'sales,revenue by channels'!$B$4:$B$8</c:f>
              <c:numCache>
                <c:formatCode>General</c:formatCode>
                <c:ptCount val="4"/>
                <c:pt idx="0">
                  <c:v>142221</c:v>
                </c:pt>
                <c:pt idx="1">
                  <c:v>144941</c:v>
                </c:pt>
                <c:pt idx="2">
                  <c:v>124705</c:v>
                </c:pt>
                <c:pt idx="3">
                  <c:v>143681</c:v>
                </c:pt>
              </c:numCache>
            </c:numRef>
          </c:val>
          <c:extLst>
            <c:ext xmlns:c16="http://schemas.microsoft.com/office/drawing/2014/chart" uri="{C3380CC4-5D6E-409C-BE32-E72D297353CC}">
              <c16:uniqueId val="{00000004-E642-459E-8A8B-61D8040311DD}"/>
            </c:ext>
          </c:extLst>
        </c:ser>
        <c:ser>
          <c:idx val="1"/>
          <c:order val="1"/>
          <c:tx>
            <c:strRef>
              <c:f>'sales,revenue by channels'!$C$3</c:f>
              <c:strCache>
                <c:ptCount val="1"/>
                <c:pt idx="0">
                  <c:v>Sum of Sales Value</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6-E642-459E-8A8B-61D8040311D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8-E642-459E-8A8B-61D8040311DD}"/>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A-E642-459E-8A8B-61D8040311DD}"/>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C-E642-459E-8A8B-61D8040311DD}"/>
              </c:ext>
            </c:extLst>
          </c:dPt>
          <c:dLbls>
            <c:dLbl>
              <c:idx val="0"/>
              <c:layout>
                <c:manualLayout>
                  <c:x val="2.7472527472527444E-2"/>
                  <c:y val="1.92678227360308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642-459E-8A8B-61D8040311DD}"/>
                </c:ext>
              </c:extLst>
            </c:dLbl>
            <c:dLbl>
              <c:idx val="1"/>
              <c:layout>
                <c:manualLayout>
                  <c:x val="3.0525030525030524E-2"/>
                  <c:y val="4.816955684007706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642-459E-8A8B-61D8040311DD}"/>
                </c:ext>
              </c:extLst>
            </c:dLbl>
            <c:dLbl>
              <c:idx val="2"/>
              <c:layout>
                <c:manualLayout>
                  <c:x val="2.7472527472527361E-2"/>
                  <c:y val="4.816955684007706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642-459E-8A8B-61D8040311DD}"/>
                </c:ext>
              </c:extLst>
            </c:dLbl>
            <c:dLbl>
              <c:idx val="3"/>
              <c:layout>
                <c:manualLayout>
                  <c:x val="3.663003663003652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642-459E-8A8B-61D8040311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0000"/>
                      </a:solidFill>
                    </a:ln>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'sales,revenue by channels'!$A$4:$A$8</c:f>
              <c:strCache>
                <c:ptCount val="4"/>
                <c:pt idx="0">
                  <c:v>Direct</c:v>
                </c:pt>
                <c:pt idx="1">
                  <c:v>Online</c:v>
                </c:pt>
                <c:pt idx="2">
                  <c:v>Partner</c:v>
                </c:pt>
                <c:pt idx="3">
                  <c:v>Telesales</c:v>
                </c:pt>
              </c:strCache>
            </c:strRef>
          </c:cat>
          <c:val>
            <c:numRef>
              <c:f>'sales,revenue by channels'!$C$4:$C$8</c:f>
              <c:numCache>
                <c:formatCode>General</c:formatCode>
                <c:ptCount val="4"/>
                <c:pt idx="0">
                  <c:v>136359</c:v>
                </c:pt>
                <c:pt idx="1">
                  <c:v>146383</c:v>
                </c:pt>
                <c:pt idx="2">
                  <c:v>116790</c:v>
                </c:pt>
                <c:pt idx="3">
                  <c:v>146184</c:v>
                </c:pt>
              </c:numCache>
            </c:numRef>
          </c:val>
          <c:extLst>
            <c:ext xmlns:c16="http://schemas.microsoft.com/office/drawing/2014/chart" uri="{C3380CC4-5D6E-409C-BE32-E72D297353CC}">
              <c16:uniqueId val="{0000000D-E642-459E-8A8B-61D8040311DD}"/>
            </c:ext>
          </c:extLst>
        </c:ser>
        <c:dLbls>
          <c:showLegendKey val="0"/>
          <c:showVal val="0"/>
          <c:showCatName val="0"/>
          <c:showSerName val="0"/>
          <c:showPercent val="0"/>
          <c:showBubbleSize val="0"/>
        </c:dLbls>
        <c:gapWidth val="197"/>
        <c:axId val="470805616"/>
        <c:axId val="470793552"/>
      </c:barChart>
      <c:catAx>
        <c:axId val="47080561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FFFF00"/>
                  </a:solidFill>
                </a:ln>
                <a:solidFill>
                  <a:srgbClr val="FFFF00"/>
                </a:solidFill>
                <a:effectLst>
                  <a:glow rad="139700">
                    <a:srgbClr val="FFFF00">
                      <a:alpha val="40000"/>
                    </a:srgbClr>
                  </a:glow>
                  <a:reflection blurRad="6350" stA="60000" endA="900" endPos="60000" dist="60007" dir="5400000" sy="-100000" algn="bl" rotWithShape="0"/>
                </a:effectLst>
                <a:latin typeface="+mn-lt"/>
                <a:ea typeface="+mn-ea"/>
                <a:cs typeface="+mn-cs"/>
              </a:defRPr>
            </a:pPr>
            <a:endParaRPr lang="en-US"/>
          </a:p>
        </c:txPr>
        <c:crossAx val="470793552"/>
        <c:crosses val="autoZero"/>
        <c:auto val="1"/>
        <c:lblAlgn val="ctr"/>
        <c:lblOffset val="100"/>
        <c:noMultiLvlLbl val="0"/>
      </c:catAx>
      <c:valAx>
        <c:axId val="4707935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FFFF00"/>
                  </a:solidFill>
                </a:ln>
                <a:solidFill>
                  <a:srgbClr val="FFFF00"/>
                </a:solidFill>
                <a:latin typeface="+mn-lt"/>
                <a:ea typeface="+mn-ea"/>
                <a:cs typeface="+mn-cs"/>
              </a:defRPr>
            </a:pPr>
            <a:endParaRPr lang="en-US"/>
          </a:p>
        </c:txPr>
        <c:crossAx val="47080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[etedata.xlsx]revenue by sales rep!PivotTable10</c:name>
    <c:fmtId val="10"/>
  </c:pivotSource>
  <c:chart>
    <c:title>
      <c:tx>
        <c:rich>
          <a:bodyPr rot="0" spcFirstLastPara="1" vertOverflow="ellipsis" vert="horz" wrap="square" anchor="ctr" anchorCtr="1"/>
          <a:lstStyle/>
          <a:p>
            <a:pPr>
              <a:defRPr sz="1400" b="0" i="0" u="none" strike="noStrike" kern="1200" spc="0" baseline="0">
                <a:ln w="0">
                  <a:solidFill>
                    <a:srgbClr val="FF00FF"/>
                  </a:solidFill>
                </a:ln>
                <a:solidFill>
                  <a:srgbClr val="FF00FF"/>
                </a:solidFill>
                <a:latin typeface="+mn-lt"/>
                <a:ea typeface="+mn-ea"/>
                <a:cs typeface="+mn-cs"/>
              </a:defRPr>
            </a:pPr>
            <a:r>
              <a:rPr lang="en-US" b="1" i="1">
                <a:ln w="0">
                  <a:solidFill>
                    <a:srgbClr val="FF00FF"/>
                  </a:solidFill>
                </a:ln>
                <a:solidFill>
                  <a:srgbClr val="FF00FF"/>
                </a:solidFill>
              </a:rPr>
              <a:t>Revenue</a:t>
            </a:r>
            <a:r>
              <a:rPr lang="en-US" b="1" i="1" baseline="0">
                <a:ln w="0">
                  <a:solidFill>
                    <a:srgbClr val="FF00FF"/>
                  </a:solidFill>
                </a:ln>
                <a:solidFill>
                  <a:srgbClr val="FF00FF"/>
                </a:solidFill>
              </a:rPr>
              <a:t> by Sales Rep</a:t>
            </a:r>
            <a:endParaRPr lang="en-US" b="1" i="1">
              <a:ln w="0">
                <a:solidFill>
                  <a:srgbClr val="FF00FF"/>
                </a:solidFill>
              </a:ln>
              <a:solidFill>
                <a:srgbClr val="FF00FF"/>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ln w="0">
                <a:solidFill>
                  <a:srgbClr val="FF00FF"/>
                </a:solidFill>
              </a:ln>
              <a:solidFill>
                <a:srgbClr val="FF00F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FF"/>
          </a:solidFill>
          <a:ln w="0">
            <a:solidFill>
              <a:srgbClr val="FF00FF"/>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00FF"/>
          </a:solidFill>
          <a:ln w="0">
            <a:solidFill>
              <a:srgbClr val="FF00FF"/>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FF"/>
          </a:solidFill>
          <a:ln w="0">
            <a:solidFill>
              <a:srgbClr val="FF00FF"/>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'revenue by sales rep'!$B$3</c:f>
              <c:strCache>
                <c:ptCount val="1"/>
                <c:pt idx="0">
                  <c:v>Total</c:v>
                </c:pt>
              </c:strCache>
            </c:strRef>
          </c:tx>
          <c:spPr>
            <a:solidFill>
              <a:srgbClr val="FF00FF"/>
            </a:solidFill>
            <a:ln w="0">
              <a:solidFill>
                <a:srgbClr val="FF00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 by sales rep'!$A$4:$A$11</c:f>
              <c:strCache>
                <c:ptCount val="7"/>
                <c:pt idx="0">
                  <c:v>Alex</c:v>
                </c:pt>
                <c:pt idx="1">
                  <c:v>Chang</c:v>
                </c:pt>
                <c:pt idx="2">
                  <c:v>Glen</c:v>
                </c:pt>
                <c:pt idx="3">
                  <c:v>Jenny</c:v>
                </c:pt>
                <c:pt idx="4">
                  <c:v>Martha</c:v>
                </c:pt>
                <c:pt idx="5">
                  <c:v>Mike</c:v>
                </c:pt>
                <c:pt idx="6">
                  <c:v>Rose</c:v>
                </c:pt>
              </c:strCache>
            </c:strRef>
          </c:cat>
          <c:val>
            <c:numRef>
              <c:f>'revenue by sales rep'!$B$4:$B$11</c:f>
              <c:numCache>
                <c:formatCode>General</c:formatCode>
                <c:ptCount val="7"/>
                <c:pt idx="0">
                  <c:v>78889</c:v>
                </c:pt>
                <c:pt idx="1">
                  <c:v>66529</c:v>
                </c:pt>
                <c:pt idx="2">
                  <c:v>78079</c:v>
                </c:pt>
                <c:pt idx="3">
                  <c:v>85251</c:v>
                </c:pt>
                <c:pt idx="4">
                  <c:v>75381</c:v>
                </c:pt>
                <c:pt idx="5">
                  <c:v>82357</c:v>
                </c:pt>
                <c:pt idx="6">
                  <c:v>89062</c:v>
                </c:pt>
              </c:numCache>
            </c:numRef>
          </c:val>
          <c:extLst>
            <c:ext xmlns:c16="http://schemas.microsoft.com/office/drawing/2014/chart" uri="{C3380CC4-5D6E-409C-BE32-E72D297353CC}">
              <c16:uniqueId val="{00000000-0EA7-40F3-A16E-04EA95D6CC15}"/>
            </c:ext>
          </c:extLst>
        </c:ser>
        <c:dLbls>
          <c:dLblPos val="outEnd"/>
          <c:showLegendKey val="0"/>
          <c:showVal val="1"/>
          <c:showCatName val="0"/>
          <c:showSerName val="0"/>
          <c:showPercent val="0"/>
          <c:showBubbleSize val="0"/>
        </c:dLbls>
        <c:gapWidth val="182"/>
        <c:axId val="1855834560"/>
        <c:axId val="1855844960"/>
      </c:barChart>
      <c:catAx>
        <c:axId val="185583456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FF00FF"/>
                  </a:solidFill>
                </a:ln>
                <a:solidFill>
                  <a:srgbClr val="FF00FF"/>
                </a:solidFill>
                <a:effectLst>
                  <a:glow rad="139700">
                    <a:srgbClr val="FF00FF">
                      <a:alpha val="40000"/>
                    </a:srgbClr>
                  </a:glow>
                  <a:reflection blurRad="6350" stA="60000" endPos="60000" dist="60007" dir="5400000" sy="-100000" algn="bl" rotWithShape="0"/>
                </a:effectLst>
                <a:latin typeface="+mn-lt"/>
                <a:ea typeface="+mn-ea"/>
                <a:cs typeface="+mn-cs"/>
              </a:defRPr>
            </a:pPr>
            <a:endParaRPr lang="en-US"/>
          </a:p>
        </c:txPr>
        <c:crossAx val="1855844960"/>
        <c:crosses val="autoZero"/>
        <c:auto val="1"/>
        <c:lblAlgn val="ctr"/>
        <c:lblOffset val="100"/>
        <c:noMultiLvlLbl val="0"/>
      </c:catAx>
      <c:valAx>
        <c:axId val="18558449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FF00FF"/>
                  </a:solidFill>
                </a:ln>
                <a:solidFill>
                  <a:srgbClr val="FF00FF"/>
                </a:solidFill>
                <a:latin typeface="+mn-lt"/>
                <a:ea typeface="+mn-ea"/>
                <a:cs typeface="+mn-cs"/>
              </a:defRPr>
            </a:pPr>
            <a:endParaRPr lang="en-US"/>
          </a:p>
        </c:txPr>
        <c:crossAx val="1855834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[etedata.xlsx]revenue by brand!PivotTable6</c:name>
    <c:fmtId val="5"/>
  </c:pivotSource>
  <c:chart>
    <c:title>
      <c:tx>
        <c:rich>
          <a:bodyPr rot="0" spcFirstLastPara="1" vertOverflow="ellipsis" vert="horz" wrap="square" anchor="ctr" anchorCtr="1"/>
          <a:lstStyle/>
          <a:p>
            <a:pPr>
              <a:defRPr sz="1400" b="0" i="0" u="none" strike="noStrike" kern="1200" spc="0" baseline="0">
                <a:ln w="0">
                  <a:solidFill>
                    <a:srgbClr val="FF0000"/>
                  </a:solidFill>
                </a:ln>
                <a:solidFill>
                  <a:srgbClr val="FF0000"/>
                </a:solidFill>
                <a:latin typeface="+mn-lt"/>
                <a:ea typeface="+mn-ea"/>
                <a:cs typeface="+mn-cs"/>
              </a:defRPr>
            </a:pPr>
            <a:r>
              <a:rPr lang="en-US" b="1" i="1">
                <a:ln w="0">
                  <a:solidFill>
                    <a:srgbClr val="FF0000"/>
                  </a:solidFill>
                </a:ln>
                <a:solidFill>
                  <a:srgbClr val="FF0000"/>
                </a:solidFill>
              </a:rPr>
              <a:t>Revenue</a:t>
            </a:r>
            <a:r>
              <a:rPr lang="en-US" b="1" i="1" baseline="0">
                <a:ln w="0">
                  <a:solidFill>
                    <a:srgbClr val="FF0000"/>
                  </a:solidFill>
                </a:ln>
                <a:solidFill>
                  <a:srgbClr val="FF0000"/>
                </a:solidFill>
              </a:rPr>
              <a:t> by Brand</a:t>
            </a:r>
            <a:endParaRPr lang="en-US" b="1" i="1">
              <a:ln w="0">
                <a:solidFill>
                  <a:srgbClr val="FF0000"/>
                </a:solidFill>
              </a:ln>
              <a:solidFill>
                <a:srgbClr val="FF0000"/>
              </a:solidFill>
            </a:endParaRPr>
          </a:p>
        </c:rich>
      </c:tx>
      <c:layout>
        <c:manualLayout>
          <c:xMode val="edge"/>
          <c:yMode val="edge"/>
          <c:x val="0.20714285714285713"/>
          <c:y val="2.3674242424242424E-2"/>
        </c:manualLayout>
      </c:layout>
      <c:overlay val="0"/>
      <c:spPr>
        <a:noFill/>
        <a:ln>
          <a:noFill/>
        </a:ln>
        <a:effectLst/>
      </c:spPr>
      <c:txPr>
        <a:bodyPr rot="0" spcFirstLastPara="1" vertOverflow="ellipsis" vert="horz" wrap="square" anchor="ctr" anchorCtr="1"/>
        <a:lstStyle/>
        <a:p>
          <a:pPr>
            <a:defRPr sz="1400" b="0" i="0" u="none" strike="noStrike" kern="1200" spc="0" baseline="0">
              <a:ln w="0">
                <a:solidFill>
                  <a:srgbClr val="FF0000"/>
                </a:solidFill>
              </a:ln>
              <a:solidFill>
                <a:srgbClr val="FF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'revenue by brand'!$B$3</c:f>
              <c:strCache>
                <c:ptCount val="1"/>
                <c:pt idx="0">
                  <c:v>Total</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w="0">
                      <a:solidFill>
                        <a:srgbClr val="FFFFFF"/>
                      </a:solidFill>
                    </a:ln>
                    <a:solidFill>
                      <a:srgbClr val="FFFFF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 by brand'!$A$4:$A$8</c:f>
              <c:strCache>
                <c:ptCount val="4"/>
                <c:pt idx="0">
                  <c:v>Alpha</c:v>
                </c:pt>
                <c:pt idx="1">
                  <c:v>Beta</c:v>
                </c:pt>
                <c:pt idx="2">
                  <c:v>Chi</c:v>
                </c:pt>
                <c:pt idx="3">
                  <c:v>Gamma</c:v>
                </c:pt>
              </c:strCache>
            </c:strRef>
          </c:cat>
          <c:val>
            <c:numRef>
              <c:f>'revenue by brand'!$B$4:$B$8</c:f>
              <c:numCache>
                <c:formatCode>General</c:formatCode>
                <c:ptCount val="4"/>
                <c:pt idx="0">
                  <c:v>136484</c:v>
                </c:pt>
                <c:pt idx="1">
                  <c:v>148183</c:v>
                </c:pt>
                <c:pt idx="2">
                  <c:v>133509</c:v>
                </c:pt>
                <c:pt idx="3">
                  <c:v>137372</c:v>
                </c:pt>
              </c:numCache>
            </c:numRef>
          </c:val>
          <c:extLst>
            <c:ext xmlns:c16="http://schemas.microsoft.com/office/drawing/2014/chart" uri="{C3380CC4-5D6E-409C-BE32-E72D297353CC}">
              <c16:uniqueId val="{00000000-9270-4DAA-96F6-4C61288AC349}"/>
            </c:ext>
          </c:extLst>
        </c:ser>
        <c:dLbls>
          <c:dLblPos val="outEnd"/>
          <c:showLegendKey val="0"/>
          <c:showVal val="1"/>
          <c:showCatName val="0"/>
          <c:showSerName val="0"/>
          <c:showPercent val="0"/>
          <c:showBubbleSize val="0"/>
        </c:dLbls>
        <c:gapWidth val="219"/>
        <c:axId val="1905787424"/>
        <c:axId val="1905786176"/>
      </c:barChart>
      <c:catAx>
        <c:axId val="190578742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ln w="0">
                  <a:solidFill>
                    <a:srgbClr val="FF0000"/>
                  </a:solidFill>
                </a:ln>
                <a:solidFill>
                  <a:srgbClr val="FF0000"/>
                </a:solidFill>
                <a:effectLst>
                  <a:glow rad="139700">
                    <a:srgbClr val="FF0000">
                      <a:alpha val="40000"/>
                    </a:srgbClr>
                  </a:glow>
                  <a:reflection blurRad="6350" stA="60000" endA="900" endPos="60000" dist="60007" dir="5400000" sy="-100000" algn="bl" rotWithShape="0"/>
                </a:effectLst>
                <a:latin typeface="+mn-lt"/>
                <a:ea typeface="+mn-ea"/>
                <a:cs typeface="+mn-cs"/>
              </a:defRPr>
            </a:pPr>
            <a:endParaRPr lang="en-US"/>
          </a:p>
        </c:txPr>
        <c:crossAx val="1905786176"/>
        <c:crosses val="autoZero"/>
        <c:auto val="1"/>
        <c:lblAlgn val="ctr"/>
        <c:lblOffset val="100"/>
        <c:noMultiLvlLbl val="0"/>
      </c:catAx>
      <c:valAx>
        <c:axId val="19057861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0">
                  <a:solidFill>
                    <a:srgbClr val="FF0000"/>
                  </a:solidFill>
                </a:ln>
                <a:solidFill>
                  <a:srgbClr val="FF0000"/>
                </a:solidFill>
                <a:latin typeface="+mn-lt"/>
                <a:ea typeface="+mn-ea"/>
                <a:cs typeface="+mn-cs"/>
              </a:defRPr>
            </a:pPr>
            <a:endParaRPr lang="en-US"/>
          </a:p>
        </c:txPr>
        <c:crossAx val="19057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0" cap="flat" cmpd="sng" algn="ctr">
      <a:solidFill>
        <a:srgbClr val="FF000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A6735C-51B7-4703-A836-137EFF86B46C}"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482416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255445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2260214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508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93177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A6735C-51B7-4703-A836-137EFF86B46C}"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11330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A6735C-51B7-4703-A836-137EFF86B46C}"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670547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6735C-51B7-4703-A836-137EFF86B46C}"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291913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6735C-51B7-4703-A836-137EFF86B46C}"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30888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6735C-51B7-4703-A836-137EFF86B46C}"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679115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6735C-51B7-4703-A836-137EFF86B46C}"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326725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5574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6735C-51B7-4703-A836-137EFF86B46C}" type="datetimeFigureOut">
              <a:rPr lang="en-US" smtClean="0"/>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380309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6735C-51B7-4703-A836-137EFF86B46C}"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79472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6735C-51B7-4703-A836-137EFF86B46C}" type="datetimeFigureOut">
              <a:rPr lang="en-US" smtClean="0"/>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299402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143162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6735C-51B7-4703-A836-137EFF86B46C}"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13FA2-C7B6-4648-B9B8-2561E6EE164C}" type="slidenum">
              <a:rPr lang="en-US" smtClean="0"/>
              <a:t>‹#›</a:t>
            </a:fld>
            <a:endParaRPr lang="en-US"/>
          </a:p>
        </p:txBody>
      </p:sp>
    </p:spTree>
    <p:extLst>
      <p:ext uri="{BB962C8B-B14F-4D97-AF65-F5344CB8AC3E}">
        <p14:creationId xmlns:p14="http://schemas.microsoft.com/office/powerpoint/2010/main" val="351244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7A6735C-51B7-4703-A836-137EFF86B46C}" type="datetimeFigureOut">
              <a:rPr lang="en-US" smtClean="0"/>
              <a:t>12/13/2021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5513FA2-C7B6-4648-B9B8-2561E6EE164C}" type="slidenum">
              <a:rPr lang="en-US" smtClean="0"/>
              <a:t>‹#›</a:t>
            </a:fld>
            <a:endParaRPr lang="en-US"/>
          </a:p>
        </p:txBody>
      </p:sp>
    </p:spTree>
    <p:extLst>
      <p:ext uri="{BB962C8B-B14F-4D97-AF65-F5344CB8AC3E}">
        <p14:creationId xmlns:p14="http://schemas.microsoft.com/office/powerpoint/2010/main" val="19056432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9533-F7BF-4998-8467-E7268FF30264}"/>
              </a:ext>
            </a:extLst>
          </p:cNvPr>
          <p:cNvSpPr>
            <a:spLocks noGrp="1"/>
          </p:cNvSpPr>
          <p:nvPr>
            <p:ph type="ctrTitle"/>
          </p:nvPr>
        </p:nvSpPr>
        <p:spPr>
          <a:xfrm>
            <a:off x="1595269" y="1122363"/>
            <a:ext cx="9001462" cy="1401473"/>
          </a:xfrm>
        </p:spPr>
        <p:txBody>
          <a:bodyPr/>
          <a:lstStyle/>
          <a:p>
            <a:r>
              <a:rPr lang="en-US" dirty="0"/>
              <a:t>INT 217 PROJECT</a:t>
            </a:r>
          </a:p>
        </p:txBody>
      </p:sp>
      <p:sp>
        <p:nvSpPr>
          <p:cNvPr id="3" name="Subtitle 2">
            <a:extLst>
              <a:ext uri="{FF2B5EF4-FFF2-40B4-BE49-F238E27FC236}">
                <a16:creationId xmlns:a16="http://schemas.microsoft.com/office/drawing/2014/main" id="{E73ABE51-1A70-40E9-B705-C388C2A0A938}"/>
              </a:ext>
            </a:extLst>
          </p:cNvPr>
          <p:cNvSpPr>
            <a:spLocks noGrp="1"/>
          </p:cNvSpPr>
          <p:nvPr>
            <p:ph type="subTitle" idx="1"/>
          </p:nvPr>
        </p:nvSpPr>
        <p:spPr/>
        <p:txBody>
          <a:bodyPr/>
          <a:lstStyle/>
          <a:p>
            <a:r>
              <a:rPr lang="en-US" dirty="0"/>
              <a:t>TOPIC:- SALES DASHBOARD</a:t>
            </a:r>
          </a:p>
          <a:p>
            <a:r>
              <a:rPr lang="en-US" dirty="0"/>
              <a:t>BY :- SIDDHANT GAURAV</a:t>
            </a:r>
          </a:p>
          <a:p>
            <a:r>
              <a:rPr lang="en-US" dirty="0"/>
              <a:t>REG. NO:- 11903087</a:t>
            </a:r>
          </a:p>
        </p:txBody>
      </p:sp>
      <p:pic>
        <p:nvPicPr>
          <p:cNvPr id="5" name="Picture 4" descr="A person in a suit&#10;&#10;Description automatically generated with medium confidence">
            <a:extLst>
              <a:ext uri="{FF2B5EF4-FFF2-40B4-BE49-F238E27FC236}">
                <a16:creationId xmlns:a16="http://schemas.microsoft.com/office/drawing/2014/main" id="{04DF6BD7-B6E9-4304-9B05-449A9DE5E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54" y="3477636"/>
            <a:ext cx="2835564" cy="2733964"/>
          </a:xfrm>
          <a:prstGeom prst="rect">
            <a:avLst/>
          </a:prstGeom>
        </p:spPr>
      </p:pic>
    </p:spTree>
    <p:extLst>
      <p:ext uri="{BB962C8B-B14F-4D97-AF65-F5344CB8AC3E}">
        <p14:creationId xmlns:p14="http://schemas.microsoft.com/office/powerpoint/2010/main" val="148450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309F-4080-4C35-8D44-B39D2F4A4A1F}"/>
              </a:ext>
            </a:extLst>
          </p:cNvPr>
          <p:cNvSpPr>
            <a:spLocks noGrp="1"/>
          </p:cNvSpPr>
          <p:nvPr>
            <p:ph type="title"/>
          </p:nvPr>
        </p:nvSpPr>
        <p:spPr/>
        <p:txBody>
          <a:bodyPr/>
          <a:lstStyle/>
          <a:p>
            <a:r>
              <a:rPr lang="en-US" dirty="0"/>
              <a:t>REVENUE &amp; SALES BY SALES CHANNELS</a:t>
            </a:r>
          </a:p>
        </p:txBody>
      </p:sp>
      <p:graphicFrame>
        <p:nvGraphicFramePr>
          <p:cNvPr id="4" name="Content Placeholder 3">
            <a:extLst>
              <a:ext uri="{FF2B5EF4-FFF2-40B4-BE49-F238E27FC236}">
                <a16:creationId xmlns:a16="http://schemas.microsoft.com/office/drawing/2014/main" id="{D9549EDE-A093-4AE7-BF36-0941598732E5}"/>
              </a:ext>
            </a:extLst>
          </p:cNvPr>
          <p:cNvGraphicFramePr>
            <a:graphicFrameLocks noGrp="1"/>
          </p:cNvGraphicFramePr>
          <p:nvPr>
            <p:ph idx="1"/>
            <p:extLst>
              <p:ext uri="{D42A27DB-BD31-4B8C-83A1-F6EECF244321}">
                <p14:modId xmlns:p14="http://schemas.microsoft.com/office/powerpoint/2010/main" val="188771570"/>
              </p:ext>
            </p:extLst>
          </p:nvPr>
        </p:nvGraphicFramePr>
        <p:xfrm>
          <a:off x="6825672" y="2189017"/>
          <a:ext cx="5190837" cy="4488873"/>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Graphical user interface, application, table, Excel&#10;&#10;Description automatically generated">
            <a:extLst>
              <a:ext uri="{FF2B5EF4-FFF2-40B4-BE49-F238E27FC236}">
                <a16:creationId xmlns:a16="http://schemas.microsoft.com/office/drawing/2014/main" id="{0D13715A-F088-46C6-BF14-0FF433F32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1" y="2189016"/>
            <a:ext cx="6363853" cy="4488873"/>
          </a:xfrm>
          <a:prstGeom prst="rect">
            <a:avLst/>
          </a:prstGeom>
        </p:spPr>
      </p:pic>
    </p:spTree>
    <p:extLst>
      <p:ext uri="{BB962C8B-B14F-4D97-AF65-F5344CB8AC3E}">
        <p14:creationId xmlns:p14="http://schemas.microsoft.com/office/powerpoint/2010/main" val="1521431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7669-DDD3-4E6B-9DCF-1DA14826EBAF}"/>
              </a:ext>
            </a:extLst>
          </p:cNvPr>
          <p:cNvSpPr>
            <a:spLocks noGrp="1"/>
          </p:cNvSpPr>
          <p:nvPr>
            <p:ph type="title"/>
          </p:nvPr>
        </p:nvSpPr>
        <p:spPr>
          <a:xfrm>
            <a:off x="913795" y="609600"/>
            <a:ext cx="10353761" cy="1326321"/>
          </a:xfrm>
        </p:spPr>
        <p:txBody>
          <a:bodyPr/>
          <a:lstStyle/>
          <a:p>
            <a:r>
              <a:rPr lang="en-US" dirty="0"/>
              <a:t>REVENUE BY SALES REPRESENTATIVE</a:t>
            </a:r>
          </a:p>
        </p:txBody>
      </p:sp>
      <p:graphicFrame>
        <p:nvGraphicFramePr>
          <p:cNvPr id="4" name="Content Placeholder 3">
            <a:extLst>
              <a:ext uri="{FF2B5EF4-FFF2-40B4-BE49-F238E27FC236}">
                <a16:creationId xmlns:a16="http://schemas.microsoft.com/office/drawing/2014/main" id="{C9209230-2D19-43AC-A787-DCE32D476E77}"/>
              </a:ext>
            </a:extLst>
          </p:cNvPr>
          <p:cNvGraphicFramePr>
            <a:graphicFrameLocks noGrp="1"/>
          </p:cNvGraphicFramePr>
          <p:nvPr>
            <p:ph idx="1"/>
            <p:extLst>
              <p:ext uri="{D42A27DB-BD31-4B8C-83A1-F6EECF244321}">
                <p14:modId xmlns:p14="http://schemas.microsoft.com/office/powerpoint/2010/main" val="2696806726"/>
              </p:ext>
            </p:extLst>
          </p:nvPr>
        </p:nvGraphicFramePr>
        <p:xfrm>
          <a:off x="6918036" y="2095499"/>
          <a:ext cx="5089237" cy="453621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Graphical user interface, application, table, Excel&#10;&#10;Description automatically generated">
            <a:extLst>
              <a:ext uri="{FF2B5EF4-FFF2-40B4-BE49-F238E27FC236}">
                <a16:creationId xmlns:a16="http://schemas.microsoft.com/office/drawing/2014/main" id="{76E44F72-6533-4B45-866D-7FA5819C2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27" y="2095500"/>
            <a:ext cx="6548582" cy="4536209"/>
          </a:xfrm>
          <a:prstGeom prst="rect">
            <a:avLst/>
          </a:prstGeom>
        </p:spPr>
      </p:pic>
    </p:spTree>
    <p:extLst>
      <p:ext uri="{BB962C8B-B14F-4D97-AF65-F5344CB8AC3E}">
        <p14:creationId xmlns:p14="http://schemas.microsoft.com/office/powerpoint/2010/main" val="402165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A36D-842A-47A8-AE3C-160FDF2DDAA3}"/>
              </a:ext>
            </a:extLst>
          </p:cNvPr>
          <p:cNvSpPr>
            <a:spLocks noGrp="1"/>
          </p:cNvSpPr>
          <p:nvPr>
            <p:ph type="title"/>
          </p:nvPr>
        </p:nvSpPr>
        <p:spPr/>
        <p:txBody>
          <a:bodyPr/>
          <a:lstStyle/>
          <a:p>
            <a:r>
              <a:rPr lang="en-US" dirty="0"/>
              <a:t>REVENUE BY BRAND</a:t>
            </a:r>
          </a:p>
        </p:txBody>
      </p:sp>
      <p:graphicFrame>
        <p:nvGraphicFramePr>
          <p:cNvPr id="4" name="Content Placeholder 3">
            <a:extLst>
              <a:ext uri="{FF2B5EF4-FFF2-40B4-BE49-F238E27FC236}">
                <a16:creationId xmlns:a16="http://schemas.microsoft.com/office/drawing/2014/main" id="{F11A3317-E191-4F45-A0C0-D233318857BD}"/>
              </a:ext>
            </a:extLst>
          </p:cNvPr>
          <p:cNvGraphicFramePr>
            <a:graphicFrameLocks noGrp="1"/>
          </p:cNvGraphicFramePr>
          <p:nvPr>
            <p:ph idx="1"/>
            <p:extLst>
              <p:ext uri="{D42A27DB-BD31-4B8C-83A1-F6EECF244321}">
                <p14:modId xmlns:p14="http://schemas.microsoft.com/office/powerpoint/2010/main" val="2326069310"/>
              </p:ext>
            </p:extLst>
          </p:nvPr>
        </p:nvGraphicFramePr>
        <p:xfrm>
          <a:off x="7398327" y="2207490"/>
          <a:ext cx="4719782" cy="444269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Graphical user interface, application, table, Excel&#10;&#10;Description automatically generated">
            <a:extLst>
              <a:ext uri="{FF2B5EF4-FFF2-40B4-BE49-F238E27FC236}">
                <a16:creationId xmlns:a16="http://schemas.microsoft.com/office/drawing/2014/main" id="{555C1C00-ADD7-4442-850A-D0ACC5347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73" y="2207491"/>
            <a:ext cx="7065817" cy="4525818"/>
          </a:xfrm>
          <a:prstGeom prst="rect">
            <a:avLst/>
          </a:prstGeom>
        </p:spPr>
      </p:pic>
    </p:spTree>
    <p:extLst>
      <p:ext uri="{BB962C8B-B14F-4D97-AF65-F5344CB8AC3E}">
        <p14:creationId xmlns:p14="http://schemas.microsoft.com/office/powerpoint/2010/main" val="308025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1F11-80BE-4EA8-8C08-9F3E36FBA71E}"/>
              </a:ext>
            </a:extLst>
          </p:cNvPr>
          <p:cNvSpPr>
            <a:spLocks noGrp="1"/>
          </p:cNvSpPr>
          <p:nvPr>
            <p:ph type="title"/>
          </p:nvPr>
        </p:nvSpPr>
        <p:spPr/>
        <p:txBody>
          <a:bodyPr/>
          <a:lstStyle/>
          <a:p>
            <a:r>
              <a:rPr lang="en-US" dirty="0"/>
              <a:t>Slicers used in this project</a:t>
            </a:r>
          </a:p>
        </p:txBody>
      </p:sp>
      <p:pic>
        <p:nvPicPr>
          <p:cNvPr id="7" name="Content Placeholder 6">
            <a:extLst>
              <a:ext uri="{FF2B5EF4-FFF2-40B4-BE49-F238E27FC236}">
                <a16:creationId xmlns:a16="http://schemas.microsoft.com/office/drawing/2014/main" id="{A631B820-9736-49A6-816F-0B726047DE2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13795" y="3483805"/>
            <a:ext cx="2514600" cy="1438275"/>
          </a:xfrm>
        </p:spPr>
      </p:pic>
      <p:pic>
        <p:nvPicPr>
          <p:cNvPr id="9" name="Graphic 8">
            <a:extLst>
              <a:ext uri="{FF2B5EF4-FFF2-40B4-BE49-F238E27FC236}">
                <a16:creationId xmlns:a16="http://schemas.microsoft.com/office/drawing/2014/main" id="{4610D413-FCFA-4EB8-BD2F-5DB605EB5B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175" y="4036255"/>
            <a:ext cx="2476500" cy="885825"/>
          </a:xfrm>
          <a:prstGeom prst="rect">
            <a:avLst/>
          </a:prstGeom>
        </p:spPr>
      </p:pic>
      <p:pic>
        <p:nvPicPr>
          <p:cNvPr id="11" name="Graphic 10">
            <a:extLst>
              <a:ext uri="{FF2B5EF4-FFF2-40B4-BE49-F238E27FC236}">
                <a16:creationId xmlns:a16="http://schemas.microsoft.com/office/drawing/2014/main" id="{03251D35-FD69-4807-8DDE-CC538AB54B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455" y="3036130"/>
            <a:ext cx="2581275" cy="1885950"/>
          </a:xfrm>
          <a:prstGeom prst="rect">
            <a:avLst/>
          </a:prstGeom>
        </p:spPr>
      </p:pic>
      <p:pic>
        <p:nvPicPr>
          <p:cNvPr id="13" name="Graphic 12">
            <a:extLst>
              <a:ext uri="{FF2B5EF4-FFF2-40B4-BE49-F238E27FC236}">
                <a16:creationId xmlns:a16="http://schemas.microsoft.com/office/drawing/2014/main" id="{0819C2E6-B2B5-4D52-80B9-008E4FCE4F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60092" y="3055180"/>
            <a:ext cx="2590800" cy="1847850"/>
          </a:xfrm>
          <a:prstGeom prst="rect">
            <a:avLst/>
          </a:prstGeom>
        </p:spPr>
      </p:pic>
    </p:spTree>
    <p:extLst>
      <p:ext uri="{BB962C8B-B14F-4D97-AF65-F5344CB8AC3E}">
        <p14:creationId xmlns:p14="http://schemas.microsoft.com/office/powerpoint/2010/main" val="1146903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AF4D-A433-4613-9EF8-AFB22A4DBBBD}"/>
              </a:ext>
            </a:extLst>
          </p:cNvPr>
          <p:cNvSpPr>
            <a:spLocks noGrp="1"/>
          </p:cNvSpPr>
          <p:nvPr>
            <p:ph type="title"/>
          </p:nvPr>
        </p:nvSpPr>
        <p:spPr>
          <a:xfrm>
            <a:off x="913795" y="159028"/>
            <a:ext cx="10353761" cy="672245"/>
          </a:xfrm>
        </p:spPr>
        <p:txBody>
          <a:bodyPr/>
          <a:lstStyle/>
          <a:p>
            <a:r>
              <a:rPr lang="en-US" dirty="0"/>
              <a:t>Sales dashboard</a:t>
            </a:r>
          </a:p>
        </p:txBody>
      </p:sp>
      <p:pic>
        <p:nvPicPr>
          <p:cNvPr id="6" name="Content Placeholder 5" descr="Graphical user interface&#10;&#10;Description automatically generated">
            <a:extLst>
              <a:ext uri="{FF2B5EF4-FFF2-40B4-BE49-F238E27FC236}">
                <a16:creationId xmlns:a16="http://schemas.microsoft.com/office/drawing/2014/main" id="{2B057703-28D9-4E6C-8342-07C1839E5A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55" y="831273"/>
            <a:ext cx="12127345" cy="5978537"/>
          </a:xfrm>
        </p:spPr>
      </p:pic>
    </p:spTree>
    <p:extLst>
      <p:ext uri="{BB962C8B-B14F-4D97-AF65-F5344CB8AC3E}">
        <p14:creationId xmlns:p14="http://schemas.microsoft.com/office/powerpoint/2010/main" val="156685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8AD-67A6-49B6-8CBA-C499D6D62E05}"/>
              </a:ext>
            </a:extLst>
          </p:cNvPr>
          <p:cNvSpPr>
            <a:spLocks noGrp="1"/>
          </p:cNvSpPr>
          <p:nvPr>
            <p:ph type="title"/>
          </p:nvPr>
        </p:nvSpPr>
        <p:spPr>
          <a:xfrm>
            <a:off x="913795" y="1"/>
            <a:ext cx="10353761" cy="1066800"/>
          </a:xfrm>
        </p:spPr>
        <p:txBody>
          <a:bodyPr/>
          <a:lstStyle/>
          <a:p>
            <a:r>
              <a:rPr lang="en-US" dirty="0"/>
              <a:t>List of analysis with results</a:t>
            </a:r>
          </a:p>
        </p:txBody>
      </p:sp>
      <p:sp>
        <p:nvSpPr>
          <p:cNvPr id="3" name="Content Placeholder 2">
            <a:extLst>
              <a:ext uri="{FF2B5EF4-FFF2-40B4-BE49-F238E27FC236}">
                <a16:creationId xmlns:a16="http://schemas.microsoft.com/office/drawing/2014/main" id="{D8AF5E8C-A2B4-4223-91CE-478708ED42FE}"/>
              </a:ext>
            </a:extLst>
          </p:cNvPr>
          <p:cNvSpPr>
            <a:spLocks noGrp="1"/>
          </p:cNvSpPr>
          <p:nvPr>
            <p:ph idx="1"/>
          </p:nvPr>
        </p:nvSpPr>
        <p:spPr>
          <a:xfrm>
            <a:off x="913795" y="1066801"/>
            <a:ext cx="10353762" cy="5648035"/>
          </a:xfrm>
        </p:spPr>
        <p:txBody>
          <a:bodyPr>
            <a:normAutofit/>
          </a:bodyPr>
          <a:lstStyle/>
          <a:p>
            <a:pPr marL="0" indent="0">
              <a:buNone/>
            </a:pPr>
            <a:r>
              <a:rPr lang="en-US" sz="1800" dirty="0">
                <a:effectLst/>
                <a:ea typeface="Times New Roman" panose="02020603050405020304" pitchFamily="18" charset="0"/>
              </a:rPr>
              <a:t>As we can see from the results , graph  and dashboard that :-</a:t>
            </a:r>
          </a:p>
          <a:p>
            <a:r>
              <a:rPr lang="en-US" sz="1800" dirty="0">
                <a:effectLst/>
                <a:ea typeface="Times New Roman" panose="02020603050405020304" pitchFamily="18" charset="0"/>
              </a:rPr>
              <a:t>Rose has done the maximum sales and Alex has done the minimum sales in both sales value and count of sales.</a:t>
            </a:r>
          </a:p>
          <a:p>
            <a:r>
              <a:rPr lang="en-US" sz="1800" dirty="0">
                <a:effectLst/>
                <a:ea typeface="Times New Roman" panose="02020603050405020304" pitchFamily="18" charset="0"/>
              </a:rPr>
              <a:t>Electronics Industry has done the maximum sales and Telecom industry has done the minimum sales in terms of sales value.</a:t>
            </a:r>
          </a:p>
          <a:p>
            <a:r>
              <a:rPr lang="en-US" sz="1800" dirty="0">
                <a:effectLst/>
                <a:ea typeface="Times New Roman" panose="02020603050405020304" pitchFamily="18" charset="0"/>
              </a:rPr>
              <a:t>Gamma  Brand has done the maximum sales and Chi Brand has done the minimum sales in terms of sales value.</a:t>
            </a:r>
          </a:p>
          <a:p>
            <a:r>
              <a:rPr lang="en-US" sz="1800" dirty="0">
                <a:effectLst/>
                <a:ea typeface="Times New Roman" panose="02020603050405020304" pitchFamily="18" charset="0"/>
              </a:rPr>
              <a:t>Beta Brand has generated  the maximum revenue and Chi Brand has generated the minimum revenue as per sale.</a:t>
            </a:r>
          </a:p>
          <a:p>
            <a:r>
              <a:rPr lang="en-US" sz="1800" dirty="0">
                <a:effectLst/>
                <a:ea typeface="Times New Roman" panose="02020603050405020304" pitchFamily="18" charset="0"/>
              </a:rPr>
              <a:t>Singapore country has given the maximum sales and Malaysia country has given the minimum sale.</a:t>
            </a:r>
          </a:p>
          <a:p>
            <a:r>
              <a:rPr lang="en-US" sz="1800" dirty="0">
                <a:effectLst/>
                <a:ea typeface="Times New Roman" panose="02020603050405020304" pitchFamily="18" charset="0"/>
              </a:rPr>
              <a:t>Rose has generated the maximum revenue and Chang has generated the minimum revenue.</a:t>
            </a:r>
          </a:p>
          <a:p>
            <a:r>
              <a:rPr lang="en-US" sz="1800" dirty="0">
                <a:effectLst/>
                <a:ea typeface="Times New Roman" panose="02020603050405020304" pitchFamily="18" charset="0"/>
              </a:rPr>
              <a:t>Online channel has generated  the maximum sales and  revenue and Partner channel has generated the minimum sales and revenue.</a:t>
            </a:r>
          </a:p>
          <a:p>
            <a:pPr marL="0" indent="0">
              <a:buNone/>
            </a:pPr>
            <a:endParaRPr lang="en-US" sz="1800" dirty="0">
              <a:effectLst/>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79036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22F0-2DAB-4518-8560-203D0B3C643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18F7AB-7456-4D69-AC28-7F23BDE8454D}"/>
              </a:ext>
            </a:extLst>
          </p:cNvPr>
          <p:cNvSpPr>
            <a:spLocks noGrp="1"/>
          </p:cNvSpPr>
          <p:nvPr>
            <p:ph idx="1"/>
          </p:nvPr>
        </p:nvSpPr>
        <p:spPr/>
        <p:txBody>
          <a:bodyPr/>
          <a:lstStyle/>
          <a:p>
            <a:r>
              <a:rPr lang="en-US" dirty="0">
                <a:effectLst/>
                <a:ea typeface="Times New Roman" panose="02020603050405020304" pitchFamily="18" charset="0"/>
              </a:rPr>
              <a:t>Now we can conclude from the Dashboards and the graphs that Rose has done the maximum sales and Alex has done the minimum sales in both sales value and count of sales by country, by sales channels, by year, by month, by revenue, by industry, by brand.</a:t>
            </a:r>
            <a:endParaRPr lang="en-US" dirty="0"/>
          </a:p>
        </p:txBody>
      </p:sp>
    </p:spTree>
    <p:extLst>
      <p:ext uri="{BB962C8B-B14F-4D97-AF65-F5344CB8AC3E}">
        <p14:creationId xmlns:p14="http://schemas.microsoft.com/office/powerpoint/2010/main" val="137429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5DFF-A462-4012-BAD9-711CE45CFE94}"/>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47FFE074-3ADF-46DB-B949-BE0A7EEE195C}"/>
              </a:ext>
            </a:extLst>
          </p:cNvPr>
          <p:cNvSpPr>
            <a:spLocks noGrp="1"/>
          </p:cNvSpPr>
          <p:nvPr>
            <p:ph idx="1"/>
          </p:nvPr>
        </p:nvSpPr>
        <p:spPr/>
        <p:txBody>
          <a:bodyPr/>
          <a:lstStyle/>
          <a:p>
            <a:r>
              <a:rPr lang="en-US" dirty="0"/>
              <a:t>I have learnt how to make an interactive dashboards using slicers, and pivot tables.</a:t>
            </a:r>
          </a:p>
          <a:p>
            <a:r>
              <a:rPr lang="en-US" dirty="0"/>
              <a:t>I have also learnt how to prepare reports, dashboards on the basis  of sales by sale representative ,by industry, by brand, by country, by channels year wise and month wise as per the requirements.</a:t>
            </a:r>
          </a:p>
          <a:p>
            <a:pPr marL="0" indent="0">
              <a:buNone/>
            </a:pPr>
            <a:endParaRPr lang="en-US" dirty="0"/>
          </a:p>
        </p:txBody>
      </p:sp>
    </p:spTree>
    <p:extLst>
      <p:ext uri="{BB962C8B-B14F-4D97-AF65-F5344CB8AC3E}">
        <p14:creationId xmlns:p14="http://schemas.microsoft.com/office/powerpoint/2010/main" val="233647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8CAC-56A1-4EB3-A623-9D66BFCF774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51DD3D6-9BC5-4E1A-A132-350D59E7A91D}"/>
              </a:ext>
            </a:extLst>
          </p:cNvPr>
          <p:cNvSpPr>
            <a:spLocks noGrp="1"/>
          </p:cNvSpPr>
          <p:nvPr>
            <p:ph idx="1"/>
          </p:nvPr>
        </p:nvSpPr>
        <p:spPr/>
        <p:txBody>
          <a:bodyPr/>
          <a:lstStyle/>
          <a:p>
            <a:r>
              <a:rPr lang="en-US" dirty="0"/>
              <a:t>Google</a:t>
            </a:r>
          </a:p>
          <a:p>
            <a:r>
              <a:rPr lang="en-US" dirty="0" err="1"/>
              <a:t>Youtube</a:t>
            </a:r>
            <a:endParaRPr lang="en-US" dirty="0"/>
          </a:p>
          <a:p>
            <a:r>
              <a:rPr lang="en-US" dirty="0"/>
              <a:t>https://trumpexcel.com</a:t>
            </a:r>
          </a:p>
        </p:txBody>
      </p:sp>
    </p:spTree>
    <p:extLst>
      <p:ext uri="{BB962C8B-B14F-4D97-AF65-F5344CB8AC3E}">
        <p14:creationId xmlns:p14="http://schemas.microsoft.com/office/powerpoint/2010/main" val="4023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CC51-2D8A-4DB7-A2E8-BC13589BBE7C}"/>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75765F1F-E8BB-40B4-BF14-4DEA9611F45A}"/>
              </a:ext>
            </a:extLst>
          </p:cNvPr>
          <p:cNvSpPr>
            <a:spLocks noGrp="1"/>
          </p:cNvSpPr>
          <p:nvPr>
            <p:ph idx="1"/>
          </p:nvPr>
        </p:nvSpPr>
        <p:spPr/>
        <p:txBody>
          <a:bodyPr/>
          <a:lstStyle/>
          <a:p>
            <a:endParaRPr lang="en-US" dirty="0"/>
          </a:p>
          <a:p>
            <a:r>
              <a:rPr lang="en-US" dirty="0"/>
              <a:t>https://trumpexcel. com</a:t>
            </a:r>
          </a:p>
          <a:p>
            <a:r>
              <a:rPr lang="en-US" dirty="0"/>
              <a:t>Google</a:t>
            </a:r>
          </a:p>
          <a:p>
            <a:r>
              <a:rPr lang="en-US" dirty="0" err="1"/>
              <a:t>Youtube</a:t>
            </a:r>
            <a:endParaRPr lang="en-US" dirty="0"/>
          </a:p>
          <a:p>
            <a:endParaRPr lang="en-US" dirty="0"/>
          </a:p>
        </p:txBody>
      </p:sp>
    </p:spTree>
    <p:extLst>
      <p:ext uri="{BB962C8B-B14F-4D97-AF65-F5344CB8AC3E}">
        <p14:creationId xmlns:p14="http://schemas.microsoft.com/office/powerpoint/2010/main" val="40433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ED4B-32EF-46F2-A422-11B3AE76E807}"/>
              </a:ext>
            </a:extLst>
          </p:cNvPr>
          <p:cNvSpPr>
            <a:spLocks noGrp="1"/>
          </p:cNvSpPr>
          <p:nvPr>
            <p:ph type="title"/>
          </p:nvPr>
        </p:nvSpPr>
        <p:spPr/>
        <p:txBody>
          <a:bodyPr/>
          <a:lstStyle/>
          <a:p>
            <a:r>
              <a:rPr lang="en-US" dirty="0"/>
              <a:t>DECLARATION</a:t>
            </a:r>
          </a:p>
        </p:txBody>
      </p:sp>
      <p:sp>
        <p:nvSpPr>
          <p:cNvPr id="3" name="Content Placeholder 2">
            <a:extLst>
              <a:ext uri="{FF2B5EF4-FFF2-40B4-BE49-F238E27FC236}">
                <a16:creationId xmlns:a16="http://schemas.microsoft.com/office/drawing/2014/main" id="{A5E27241-223E-4D37-8A5C-404DA5C406DA}"/>
              </a:ext>
            </a:extLst>
          </p:cNvPr>
          <p:cNvSpPr>
            <a:spLocks noGrp="1"/>
          </p:cNvSpPr>
          <p:nvPr>
            <p:ph idx="1"/>
          </p:nvPr>
        </p:nvSpPr>
        <p:spPr/>
        <p:txBody>
          <a:bodyPr/>
          <a:lstStyle/>
          <a:p>
            <a:r>
              <a:rPr lang="en-US" dirty="0">
                <a:effectLst/>
                <a:ea typeface="Times New Roman" panose="02020603050405020304" pitchFamily="18" charset="0"/>
              </a:rPr>
              <a:t>I,</a:t>
            </a:r>
            <a:r>
              <a:rPr lang="en-US" spc="5" dirty="0">
                <a:effectLst/>
                <a:ea typeface="Times New Roman" panose="02020603050405020304" pitchFamily="18" charset="0"/>
              </a:rPr>
              <a:t> </a:t>
            </a:r>
            <a:r>
              <a:rPr lang="en-US" dirty="0">
                <a:effectLst/>
                <a:ea typeface="Times New Roman" panose="02020603050405020304" pitchFamily="18" charset="0"/>
              </a:rPr>
              <a:t>Siddhant Gaurav,</a:t>
            </a:r>
            <a:r>
              <a:rPr lang="en-US" spc="5" dirty="0">
                <a:effectLst/>
                <a:ea typeface="Times New Roman" panose="02020603050405020304" pitchFamily="18" charset="0"/>
              </a:rPr>
              <a:t> </a:t>
            </a:r>
            <a:r>
              <a:rPr lang="en-US" dirty="0">
                <a:effectLst/>
                <a:ea typeface="Times New Roman" panose="02020603050405020304" pitchFamily="18" charset="0"/>
              </a:rPr>
              <a:t>student</a:t>
            </a:r>
            <a:r>
              <a:rPr lang="en-US" spc="5" dirty="0">
                <a:effectLst/>
                <a:ea typeface="Times New Roman" panose="02020603050405020304" pitchFamily="18" charset="0"/>
              </a:rPr>
              <a:t> of </a:t>
            </a:r>
            <a:r>
              <a:rPr lang="en-US" dirty="0">
                <a:effectLst/>
                <a:ea typeface="Times New Roman" panose="02020603050405020304" pitchFamily="18" charset="0"/>
              </a:rPr>
              <a:t>Lovely Professional</a:t>
            </a:r>
            <a:r>
              <a:rPr lang="en-US" spc="5" dirty="0">
                <a:effectLst/>
                <a:ea typeface="Times New Roman" panose="02020603050405020304" pitchFamily="18" charset="0"/>
              </a:rPr>
              <a:t> </a:t>
            </a:r>
            <a:r>
              <a:rPr lang="en-US" dirty="0">
                <a:effectLst/>
                <a:ea typeface="Times New Roman" panose="02020603050405020304" pitchFamily="18" charset="0"/>
              </a:rPr>
              <a:t>University under</a:t>
            </a:r>
            <a:r>
              <a:rPr lang="en-US" spc="5" dirty="0">
                <a:effectLst/>
                <a:ea typeface="Times New Roman" panose="02020603050405020304" pitchFamily="18" charset="0"/>
              </a:rPr>
              <a:t> </a:t>
            </a:r>
            <a:r>
              <a:rPr lang="en-US" dirty="0">
                <a:effectLst/>
                <a:ea typeface="Times New Roman" panose="02020603050405020304" pitchFamily="18" charset="0"/>
              </a:rPr>
              <a:t>CSE/IT</a:t>
            </a:r>
            <a:r>
              <a:rPr lang="en-US" spc="5" dirty="0">
                <a:effectLst/>
                <a:ea typeface="Times New Roman" panose="02020603050405020304" pitchFamily="18" charset="0"/>
              </a:rPr>
              <a:t> </a:t>
            </a:r>
            <a:r>
              <a:rPr lang="en-US" dirty="0">
                <a:effectLst/>
                <a:ea typeface="Times New Roman" panose="02020603050405020304" pitchFamily="18" charset="0"/>
              </a:rPr>
              <a:t>Discipline</a:t>
            </a:r>
            <a:r>
              <a:rPr lang="en-US" spc="5" dirty="0">
                <a:effectLst/>
                <a:ea typeface="Times New Roman" panose="02020603050405020304" pitchFamily="18" charset="0"/>
              </a:rPr>
              <a:t> </a:t>
            </a:r>
            <a:r>
              <a:rPr lang="en-US" dirty="0">
                <a:effectLst/>
                <a:ea typeface="Times New Roman" panose="02020603050405020304" pitchFamily="18" charset="0"/>
              </a:rPr>
              <a:t>at,</a:t>
            </a:r>
            <a:r>
              <a:rPr lang="en-US" spc="5" dirty="0">
                <a:effectLst/>
                <a:ea typeface="Times New Roman" panose="02020603050405020304" pitchFamily="18" charset="0"/>
              </a:rPr>
              <a:t> </a:t>
            </a:r>
            <a:r>
              <a:rPr lang="en-US" dirty="0">
                <a:effectLst/>
                <a:ea typeface="Times New Roman" panose="02020603050405020304" pitchFamily="18" charset="0"/>
              </a:rPr>
              <a:t>Lovely</a:t>
            </a:r>
            <a:r>
              <a:rPr lang="en-US" spc="5" dirty="0">
                <a:effectLst/>
                <a:ea typeface="Times New Roman" panose="02020603050405020304" pitchFamily="18" charset="0"/>
              </a:rPr>
              <a:t> </a:t>
            </a:r>
            <a:r>
              <a:rPr lang="en-US" dirty="0">
                <a:effectLst/>
                <a:ea typeface="Times New Roman" panose="02020603050405020304" pitchFamily="18" charset="0"/>
              </a:rPr>
              <a:t>Professional</a:t>
            </a:r>
            <a:r>
              <a:rPr lang="en-US" spc="5" dirty="0">
                <a:effectLst/>
                <a:ea typeface="Times New Roman" panose="02020603050405020304" pitchFamily="18" charset="0"/>
              </a:rPr>
              <a:t> </a:t>
            </a:r>
            <a:r>
              <a:rPr lang="en-US" dirty="0">
                <a:effectLst/>
                <a:ea typeface="Times New Roman" panose="02020603050405020304" pitchFamily="18" charset="0"/>
              </a:rPr>
              <a:t>University,</a:t>
            </a:r>
            <a:r>
              <a:rPr lang="en-US" spc="5" dirty="0">
                <a:effectLst/>
                <a:ea typeface="Times New Roman" panose="02020603050405020304" pitchFamily="18" charset="0"/>
              </a:rPr>
              <a:t> </a:t>
            </a:r>
            <a:r>
              <a:rPr lang="en-US" dirty="0">
                <a:effectLst/>
                <a:ea typeface="Times New Roman" panose="02020603050405020304" pitchFamily="18" charset="0"/>
              </a:rPr>
              <a:t>Punjab,</a:t>
            </a:r>
            <a:r>
              <a:rPr lang="en-US" spc="5" dirty="0">
                <a:effectLst/>
                <a:ea typeface="Times New Roman" panose="02020603050405020304" pitchFamily="18" charset="0"/>
              </a:rPr>
              <a:t> </a:t>
            </a:r>
            <a:r>
              <a:rPr lang="en-US" dirty="0">
                <a:effectLst/>
                <a:ea typeface="Times New Roman" panose="02020603050405020304" pitchFamily="18" charset="0"/>
              </a:rPr>
              <a:t>hereby</a:t>
            </a:r>
            <a:r>
              <a:rPr lang="en-US" spc="5" dirty="0">
                <a:effectLst/>
                <a:ea typeface="Times New Roman" panose="02020603050405020304" pitchFamily="18" charset="0"/>
              </a:rPr>
              <a:t> </a:t>
            </a:r>
            <a:r>
              <a:rPr lang="en-US" dirty="0">
                <a:effectLst/>
                <a:ea typeface="Times New Roman" panose="02020603050405020304" pitchFamily="18" charset="0"/>
              </a:rPr>
              <a:t>declare</a:t>
            </a:r>
            <a:r>
              <a:rPr lang="en-US" spc="-25" dirty="0">
                <a:effectLst/>
                <a:ea typeface="Times New Roman" panose="02020603050405020304" pitchFamily="18" charset="0"/>
              </a:rPr>
              <a:t> </a:t>
            </a:r>
            <a:r>
              <a:rPr lang="en-US" dirty="0">
                <a:effectLst/>
                <a:ea typeface="Times New Roman" panose="02020603050405020304" pitchFamily="18" charset="0"/>
              </a:rPr>
              <a:t>that</a:t>
            </a:r>
            <a:r>
              <a:rPr lang="en-US" spc="-15" dirty="0">
                <a:effectLst/>
                <a:ea typeface="Times New Roman" panose="02020603050405020304" pitchFamily="18" charset="0"/>
              </a:rPr>
              <a:t> </a:t>
            </a:r>
            <a:r>
              <a:rPr lang="en-US" dirty="0">
                <a:effectLst/>
                <a:ea typeface="Times New Roman" panose="02020603050405020304" pitchFamily="18" charset="0"/>
              </a:rPr>
              <a:t>all</a:t>
            </a:r>
            <a:r>
              <a:rPr lang="en-US" spc="-10" dirty="0">
                <a:effectLst/>
                <a:ea typeface="Times New Roman" panose="02020603050405020304" pitchFamily="18" charset="0"/>
              </a:rPr>
              <a:t> </a:t>
            </a:r>
            <a:r>
              <a:rPr lang="en-US" dirty="0">
                <a:effectLst/>
                <a:ea typeface="Times New Roman" panose="02020603050405020304" pitchFamily="18" charset="0"/>
              </a:rPr>
              <a:t>the</a:t>
            </a:r>
            <a:r>
              <a:rPr lang="en-US" spc="-15" dirty="0">
                <a:effectLst/>
                <a:ea typeface="Times New Roman" panose="02020603050405020304" pitchFamily="18" charset="0"/>
              </a:rPr>
              <a:t> </a:t>
            </a:r>
            <a:r>
              <a:rPr lang="en-US" dirty="0">
                <a:effectLst/>
                <a:ea typeface="Times New Roman" panose="02020603050405020304" pitchFamily="18" charset="0"/>
              </a:rPr>
              <a:t>information</a:t>
            </a:r>
            <a:r>
              <a:rPr lang="en-US" spc="-10" dirty="0">
                <a:effectLst/>
                <a:ea typeface="Times New Roman" panose="02020603050405020304" pitchFamily="18" charset="0"/>
              </a:rPr>
              <a:t> </a:t>
            </a:r>
            <a:r>
              <a:rPr lang="en-US" dirty="0">
                <a:effectLst/>
                <a:ea typeface="Times New Roman" panose="02020603050405020304" pitchFamily="18" charset="0"/>
              </a:rPr>
              <a:t>furnished</a:t>
            </a:r>
            <a:r>
              <a:rPr lang="en-US" spc="-15" dirty="0">
                <a:effectLst/>
                <a:ea typeface="Times New Roman" panose="02020603050405020304" pitchFamily="18" charset="0"/>
              </a:rPr>
              <a:t> </a:t>
            </a:r>
            <a:r>
              <a:rPr lang="en-US" dirty="0">
                <a:effectLst/>
                <a:ea typeface="Times New Roman" panose="02020603050405020304" pitchFamily="18" charset="0"/>
              </a:rPr>
              <a:t>in</a:t>
            </a:r>
            <a:r>
              <a:rPr lang="en-US" spc="-15" dirty="0">
                <a:effectLst/>
                <a:ea typeface="Times New Roman" panose="02020603050405020304" pitchFamily="18" charset="0"/>
              </a:rPr>
              <a:t> </a:t>
            </a:r>
            <a:r>
              <a:rPr lang="en-US" dirty="0">
                <a:effectLst/>
                <a:ea typeface="Times New Roman" panose="02020603050405020304" pitchFamily="18" charset="0"/>
              </a:rPr>
              <a:t>this</a:t>
            </a:r>
            <a:r>
              <a:rPr lang="en-US" spc="-10" dirty="0">
                <a:effectLst/>
                <a:ea typeface="Times New Roman" panose="02020603050405020304" pitchFamily="18" charset="0"/>
              </a:rPr>
              <a:t> </a:t>
            </a:r>
            <a:r>
              <a:rPr lang="en-US" dirty="0">
                <a:effectLst/>
                <a:ea typeface="Times New Roman" panose="02020603050405020304" pitchFamily="18" charset="0"/>
              </a:rPr>
              <a:t>assignment</a:t>
            </a:r>
            <a:r>
              <a:rPr lang="en-US" spc="-10" dirty="0">
                <a:effectLst/>
                <a:ea typeface="Times New Roman" panose="02020603050405020304" pitchFamily="18" charset="0"/>
              </a:rPr>
              <a:t> </a:t>
            </a:r>
            <a:r>
              <a:rPr lang="en-US" dirty="0">
                <a:effectLst/>
                <a:ea typeface="Times New Roman" panose="02020603050405020304" pitchFamily="18" charset="0"/>
              </a:rPr>
              <a:t>is</a:t>
            </a:r>
            <a:r>
              <a:rPr lang="en-US" spc="-15" dirty="0">
                <a:effectLst/>
                <a:ea typeface="Times New Roman" panose="02020603050405020304" pitchFamily="18" charset="0"/>
              </a:rPr>
              <a:t> </a:t>
            </a:r>
            <a:r>
              <a:rPr lang="en-US" dirty="0">
                <a:effectLst/>
                <a:ea typeface="Times New Roman" panose="02020603050405020304" pitchFamily="18" charset="0"/>
              </a:rPr>
              <a:t>based</a:t>
            </a:r>
            <a:r>
              <a:rPr lang="en-US" spc="-15" dirty="0">
                <a:effectLst/>
                <a:ea typeface="Times New Roman" panose="02020603050405020304" pitchFamily="18" charset="0"/>
              </a:rPr>
              <a:t> </a:t>
            </a:r>
            <a:r>
              <a:rPr lang="en-US" dirty="0">
                <a:effectLst/>
                <a:ea typeface="Times New Roman" panose="02020603050405020304" pitchFamily="18" charset="0"/>
              </a:rPr>
              <a:t>on</a:t>
            </a:r>
            <a:r>
              <a:rPr lang="en-US" spc="-15" dirty="0">
                <a:effectLst/>
                <a:ea typeface="Times New Roman" panose="02020603050405020304" pitchFamily="18" charset="0"/>
              </a:rPr>
              <a:t> </a:t>
            </a:r>
            <a:r>
              <a:rPr lang="en-US" dirty="0">
                <a:effectLst/>
                <a:ea typeface="Times New Roman" panose="02020603050405020304" pitchFamily="18" charset="0"/>
              </a:rPr>
              <a:t>my</a:t>
            </a:r>
            <a:r>
              <a:rPr lang="en-US" spc="-285" dirty="0">
                <a:effectLst/>
                <a:ea typeface="Times New Roman" panose="02020603050405020304" pitchFamily="18" charset="0"/>
              </a:rPr>
              <a:t> </a:t>
            </a:r>
            <a:r>
              <a:rPr lang="en-US" dirty="0">
                <a:effectLst/>
                <a:ea typeface="Times New Roman" panose="02020603050405020304" pitchFamily="18" charset="0"/>
              </a:rPr>
              <a:t>own</a:t>
            </a:r>
            <a:r>
              <a:rPr lang="en-US" spc="-10" dirty="0">
                <a:effectLst/>
                <a:ea typeface="Times New Roman" panose="02020603050405020304" pitchFamily="18" charset="0"/>
              </a:rPr>
              <a:t> </a:t>
            </a:r>
            <a:r>
              <a:rPr lang="en-US" dirty="0">
                <a:effectLst/>
                <a:ea typeface="Times New Roman" panose="02020603050405020304" pitchFamily="18" charset="0"/>
              </a:rPr>
              <a:t>intensive work and is genuine.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06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2CE5-11A5-4817-83E1-993A5E7FC43F}"/>
              </a:ext>
            </a:extLst>
          </p:cNvPr>
          <p:cNvSpPr>
            <a:spLocks noGrp="1"/>
          </p:cNvSpPr>
          <p:nvPr>
            <p:ph type="title"/>
          </p:nvPr>
        </p:nvSpPr>
        <p:spPr>
          <a:xfrm>
            <a:off x="913795" y="1089890"/>
            <a:ext cx="10353761" cy="4156365"/>
          </a:xfrm>
        </p:spPr>
        <p:txBody>
          <a:bodyPr/>
          <a:lstStyle/>
          <a:p>
            <a:r>
              <a:rPr lang="en-US" dirty="0"/>
              <a:t>THANK YOU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32094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22FF-F593-4612-B0B4-FC2F44BCAA2B}"/>
              </a:ext>
            </a:extLst>
          </p:cNvPr>
          <p:cNvSpPr>
            <a:spLocks noGrp="1"/>
          </p:cNvSpPr>
          <p:nvPr>
            <p:ph type="title"/>
          </p:nvPr>
        </p:nvSpPr>
        <p:spPr/>
        <p:txBody>
          <a:bodyPr/>
          <a:lstStyle/>
          <a:p>
            <a:r>
              <a:rPr lang="en-US" dirty="0"/>
              <a:t>ACNOWLEDGEMENT</a:t>
            </a:r>
          </a:p>
        </p:txBody>
      </p:sp>
      <p:sp>
        <p:nvSpPr>
          <p:cNvPr id="3" name="Content Placeholder 2">
            <a:extLst>
              <a:ext uri="{FF2B5EF4-FFF2-40B4-BE49-F238E27FC236}">
                <a16:creationId xmlns:a16="http://schemas.microsoft.com/office/drawing/2014/main" id="{ACD4E254-5361-499B-95EF-551DD1AAD1C6}"/>
              </a:ext>
            </a:extLst>
          </p:cNvPr>
          <p:cNvSpPr>
            <a:spLocks noGrp="1"/>
          </p:cNvSpPr>
          <p:nvPr>
            <p:ph idx="1"/>
          </p:nvPr>
        </p:nvSpPr>
        <p:spPr/>
        <p:txBody>
          <a:bodyPr/>
          <a:lstStyle/>
          <a:p>
            <a:r>
              <a:rPr lang="en-US" sz="2000" dirty="0">
                <a:effectLst/>
                <a:ea typeface="Times New Roman" panose="02020603050405020304" pitchFamily="18" charset="0"/>
                <a:cs typeface="Times New Roman" panose="02020603050405020304" pitchFamily="18" charset="0"/>
              </a:rPr>
              <a:t>A project work is a combination of views, ideas, suggestions and contribution of many</a:t>
            </a:r>
            <a:r>
              <a:rPr lang="en-US" sz="2000" spc="-310" dirty="0">
                <a:effectLst/>
                <a:ea typeface="Times New Roman" panose="02020603050405020304" pitchFamily="18" charset="0"/>
                <a:cs typeface="Times New Roman" panose="02020603050405020304" pitchFamily="18" charset="0"/>
              </a:rPr>
              <a:t> </a:t>
            </a:r>
            <a:r>
              <a:rPr lang="en-US" sz="2000" dirty="0">
                <a:effectLst/>
                <a:ea typeface="Times New Roman" panose="02020603050405020304" pitchFamily="18" charset="0"/>
                <a:cs typeface="Times New Roman" panose="02020603050405020304" pitchFamily="18" charset="0"/>
              </a:rPr>
              <a:t>people. I consider it as great privilege to have esteemed Lecturer </a:t>
            </a:r>
            <a:r>
              <a:rPr lang="en-US" sz="2000" b="1" dirty="0">
                <a:effectLst/>
                <a:ea typeface="Times New Roman" panose="02020603050405020304" pitchFamily="18" charset="0"/>
                <a:cs typeface="Times New Roman" panose="02020603050405020304" pitchFamily="18" charset="0"/>
              </a:rPr>
              <a:t>Ms. </a:t>
            </a:r>
            <a:r>
              <a:rPr lang="en-US" sz="2000" b="1" dirty="0" err="1">
                <a:effectLst/>
                <a:ea typeface="Times New Roman" panose="02020603050405020304" pitchFamily="18" charset="0"/>
                <a:cs typeface="Times New Roman" panose="02020603050405020304" pitchFamily="18" charset="0"/>
              </a:rPr>
              <a:t>Ashu</a:t>
            </a:r>
            <a:r>
              <a:rPr lang="en-US" sz="2000" dirty="0">
                <a:effectLst/>
                <a:ea typeface="Times New Roman" panose="02020603050405020304" pitchFamily="18" charset="0"/>
                <a:cs typeface="Times New Roman" panose="02020603050405020304" pitchFamily="18" charset="0"/>
              </a:rPr>
              <a:t> as my project</a:t>
            </a:r>
            <a:r>
              <a:rPr lang="en-US" sz="2000" spc="5" dirty="0">
                <a:effectLst/>
                <a:ea typeface="Times New Roman" panose="02020603050405020304" pitchFamily="18" charset="0"/>
                <a:cs typeface="Times New Roman" panose="02020603050405020304" pitchFamily="18" charset="0"/>
              </a:rPr>
              <a:t> </a:t>
            </a:r>
            <a:r>
              <a:rPr lang="en-US" sz="2000" dirty="0">
                <a:effectLst/>
                <a:ea typeface="Times New Roman" panose="02020603050405020304" pitchFamily="18" charset="0"/>
                <a:cs typeface="Times New Roman" panose="02020603050405020304" pitchFamily="18" charset="0"/>
              </a:rPr>
              <a:t>guide. I take this opportunity to express my sincere gratitude to her through constant advice</a:t>
            </a:r>
            <a:r>
              <a:rPr lang="en-US" sz="2000" spc="-310" dirty="0">
                <a:effectLst/>
                <a:ea typeface="Times New Roman" panose="02020603050405020304" pitchFamily="18" charset="0"/>
                <a:cs typeface="Times New Roman" panose="02020603050405020304" pitchFamily="18" charset="0"/>
              </a:rPr>
              <a:t> </a:t>
            </a:r>
            <a:r>
              <a:rPr lang="en-US" sz="2000" dirty="0">
                <a:effectLst/>
                <a:ea typeface="Times New Roman" panose="02020603050405020304" pitchFamily="18" charset="0"/>
                <a:cs typeface="Times New Roman" panose="02020603050405020304" pitchFamily="18" charset="0"/>
              </a:rPr>
              <a:t>and constructive criticism nourished my interest in the subject and provided a free and</a:t>
            </a:r>
            <a:r>
              <a:rPr lang="en-US" sz="2000" spc="5" dirty="0">
                <a:effectLst/>
                <a:ea typeface="Times New Roman" panose="02020603050405020304" pitchFamily="18" charset="0"/>
                <a:cs typeface="Times New Roman" panose="02020603050405020304" pitchFamily="18" charset="0"/>
              </a:rPr>
              <a:t> </a:t>
            </a:r>
            <a:r>
              <a:rPr lang="en-US" sz="2000" dirty="0">
                <a:effectLst/>
                <a:ea typeface="Times New Roman" panose="02020603050405020304" pitchFamily="18" charset="0"/>
                <a:cs typeface="Times New Roman" panose="02020603050405020304" pitchFamily="18" charset="0"/>
              </a:rPr>
              <a:t>pleasant atmosphere to work against all odd situations.</a:t>
            </a:r>
            <a:endParaRPr lang="en-US" dirty="0">
              <a:cs typeface="Times New Roman" panose="02020603050405020304" pitchFamily="18" charset="0"/>
            </a:endParaRPr>
          </a:p>
          <a:p>
            <a:endParaRPr lang="en-US" dirty="0"/>
          </a:p>
        </p:txBody>
      </p:sp>
    </p:spTree>
    <p:extLst>
      <p:ext uri="{BB962C8B-B14F-4D97-AF65-F5344CB8AC3E}">
        <p14:creationId xmlns:p14="http://schemas.microsoft.com/office/powerpoint/2010/main" val="246176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82E2-E4D8-4971-A689-2FE7752D443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0296D5C-9877-4800-952C-BE71B65FC83D}"/>
              </a:ext>
            </a:extLst>
          </p:cNvPr>
          <p:cNvSpPr>
            <a:spLocks noGrp="1"/>
          </p:cNvSpPr>
          <p:nvPr>
            <p:ph idx="1"/>
          </p:nvPr>
        </p:nvSpPr>
        <p:spPr/>
        <p:txBody>
          <a:bodyPr>
            <a:normAutofit fontScale="85000" lnSpcReduction="10000"/>
          </a:bodyPr>
          <a:lstStyle/>
          <a:p>
            <a:r>
              <a:rPr lang="en-US" sz="1800" dirty="0">
                <a:effectLst/>
                <a:ea typeface="Times New Roman" panose="02020603050405020304" pitchFamily="18" charset="0"/>
              </a:rPr>
              <a:t>A document in which information is collected in a systematic manner for a specific purpose is known as a sales report. It may contain the following information like Details of the salesperson and the company, Details of the customer or prospects, Details about products sold, Response to the products, Date and time of making the report, Cost of goods sold. A sales report is an analytical tool that provides insights into the performance of various sales activities within a company. Armed with powerful visualizations, sales teams use these reports to find trends and patterns to improve their service and ensure sales growth</a:t>
            </a:r>
          </a:p>
          <a:p>
            <a:r>
              <a:rPr lang="en-US" sz="1800" dirty="0">
                <a:effectLst/>
                <a:ea typeface="Times New Roman" panose="02020603050405020304" pitchFamily="18" charset="0"/>
              </a:rPr>
              <a:t>These reports help in finding potential new market opportunities where they could improve the results by using modern sales reporting software. They can be of various forms: a daily sales report format, weekly, monthly, yearly. These sales report format will provide a bigger picture of the activity of each sales representative on the basis of region(country), brand, industry, sales and revenue generated by each representative</a:t>
            </a:r>
            <a:r>
              <a:rPr lang="en-US" sz="1800" dirty="0">
                <a:effectLst/>
                <a:latin typeface="Times New Roman" panose="02020603050405020304" pitchFamily="18" charset="0"/>
                <a:ea typeface="Times New Roman" panose="02020603050405020304" pitchFamily="18" charset="0"/>
              </a:rPr>
              <a:t>.</a:t>
            </a:r>
          </a:p>
          <a:p>
            <a:r>
              <a:rPr lang="en-US" sz="1800" dirty="0">
                <a:effectLst/>
                <a:ea typeface="Times New Roman" panose="02020603050405020304" pitchFamily="18" charset="0"/>
              </a:rPr>
              <a:t>Putting it all together on</a:t>
            </a:r>
            <a:r>
              <a:rPr lang="en-US" sz="1800" b="1" dirty="0">
                <a:effectLst/>
                <a:ea typeface="Times New Roman" panose="02020603050405020304" pitchFamily="18" charset="0"/>
              </a:rPr>
              <a:t> sales dashboard </a:t>
            </a:r>
            <a:r>
              <a:rPr lang="en-US" sz="1800" dirty="0">
                <a:effectLst/>
                <a:ea typeface="Times New Roman" panose="02020603050405020304" pitchFamily="18" charset="0"/>
              </a:rPr>
              <a:t>will enable you to automate your data , make your data dynamic, interactive and focus on human-centric tasks, without the need for time-consuming manual calculations and repetitive exports</a:t>
            </a:r>
          </a:p>
          <a:p>
            <a:endParaRPr lang="en-US" dirty="0"/>
          </a:p>
        </p:txBody>
      </p:sp>
    </p:spTree>
    <p:extLst>
      <p:ext uri="{BB962C8B-B14F-4D97-AF65-F5344CB8AC3E}">
        <p14:creationId xmlns:p14="http://schemas.microsoft.com/office/powerpoint/2010/main" val="145949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22C8-AF8C-4C7C-85E5-45947258244E}"/>
              </a:ext>
            </a:extLst>
          </p:cNvPr>
          <p:cNvSpPr>
            <a:spLocks noGrp="1"/>
          </p:cNvSpPr>
          <p:nvPr>
            <p:ph type="title"/>
          </p:nvPr>
        </p:nvSpPr>
        <p:spPr/>
        <p:txBody>
          <a:bodyPr/>
          <a:lstStyle/>
          <a:p>
            <a:r>
              <a:rPr lang="en-US" dirty="0"/>
              <a:t> OBJECTIVES</a:t>
            </a:r>
          </a:p>
        </p:txBody>
      </p:sp>
      <p:sp>
        <p:nvSpPr>
          <p:cNvPr id="3" name="Content Placeholder 2">
            <a:extLst>
              <a:ext uri="{FF2B5EF4-FFF2-40B4-BE49-F238E27FC236}">
                <a16:creationId xmlns:a16="http://schemas.microsoft.com/office/drawing/2014/main" id="{13C78059-3A73-40B7-B71E-91E4D5FB638C}"/>
              </a:ext>
            </a:extLst>
          </p:cNvPr>
          <p:cNvSpPr>
            <a:spLocks noGrp="1"/>
          </p:cNvSpPr>
          <p:nvPr>
            <p:ph idx="1"/>
          </p:nvPr>
        </p:nvSpPr>
        <p:spPr/>
        <p:txBody>
          <a:bodyPr>
            <a:normAutofit lnSpcReduction="10000"/>
          </a:bodyPr>
          <a:lstStyle/>
          <a:p>
            <a:pPr marL="0" marR="0" indent="0" algn="l">
              <a:lnSpc>
                <a:spcPct val="150000"/>
              </a:lnSpc>
              <a:spcBef>
                <a:spcPts val="0"/>
              </a:spcBef>
              <a:spcAft>
                <a:spcPts val="0"/>
              </a:spcAft>
              <a:buNone/>
            </a:pPr>
            <a:r>
              <a:rPr lang="en-US" sz="1800" dirty="0">
                <a:effectLst/>
                <a:ea typeface="Times New Roman" panose="02020603050405020304" pitchFamily="18" charset="0"/>
              </a:rPr>
              <a:t>The main idea of this project is to cover and achieve seven objectives given below: -</a:t>
            </a:r>
          </a:p>
          <a:p>
            <a:pPr marL="0" marR="0" indent="0" algn="l">
              <a:lnSpc>
                <a:spcPct val="150000"/>
              </a:lnSpc>
              <a:spcBef>
                <a:spcPts val="0"/>
              </a:spcBef>
              <a:spcAft>
                <a:spcPts val="0"/>
              </a:spcAft>
              <a:buNone/>
            </a:pPr>
            <a:r>
              <a:rPr lang="en-US" sz="1800" b="1" u="none" strike="noStrike" dirty="0">
                <a:effectLst/>
                <a:ea typeface="Times New Roman" panose="02020603050405020304" pitchFamily="18" charset="0"/>
              </a:rPr>
              <a:t> </a:t>
            </a:r>
            <a:endParaRPr lang="en-US" sz="1800" dirty="0">
              <a:effectLst/>
              <a:ea typeface="Times New Roman" panose="02020603050405020304" pitchFamily="18" charset="0"/>
            </a:endParaRP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representative performance on the basis  of sales value (sum &amp;count of sales value)</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representative performance on the basis  of revenue</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by country</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by Brand</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&amp; Revenue by sales channels</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Sales by Industry</a:t>
            </a:r>
          </a:p>
          <a:p>
            <a:pPr marL="342900" marR="0" lvl="0" indent="-342900" algn="l">
              <a:lnSpc>
                <a:spcPct val="150000"/>
              </a:lnSpc>
              <a:spcBef>
                <a:spcPts val="0"/>
              </a:spcBef>
              <a:spcAft>
                <a:spcPts val="0"/>
              </a:spcAft>
              <a:buFont typeface="Symbol" panose="05050102010706020507" pitchFamily="18" charset="2"/>
              <a:buChar char=""/>
            </a:pPr>
            <a:r>
              <a:rPr lang="en-US" sz="1800" dirty="0">
                <a:effectLst/>
                <a:ea typeface="Times New Roman" panose="02020603050405020304" pitchFamily="18" charset="0"/>
              </a:rPr>
              <a:t>Revenue by Brand</a:t>
            </a:r>
          </a:p>
          <a:p>
            <a:endParaRPr lang="en-US" dirty="0"/>
          </a:p>
        </p:txBody>
      </p:sp>
    </p:spTree>
    <p:extLst>
      <p:ext uri="{BB962C8B-B14F-4D97-AF65-F5344CB8AC3E}">
        <p14:creationId xmlns:p14="http://schemas.microsoft.com/office/powerpoint/2010/main" val="96144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30E8-AA76-4E7E-8EBB-84141415C459}"/>
              </a:ext>
            </a:extLst>
          </p:cNvPr>
          <p:cNvSpPr>
            <a:spLocks noGrp="1"/>
          </p:cNvSpPr>
          <p:nvPr>
            <p:ph type="title"/>
          </p:nvPr>
        </p:nvSpPr>
        <p:spPr/>
        <p:txBody>
          <a:bodyPr/>
          <a:lstStyle/>
          <a:p>
            <a:r>
              <a:rPr lang="en-US" dirty="0"/>
              <a:t>ANALYSIS ON DATASET</a:t>
            </a:r>
          </a:p>
        </p:txBody>
      </p:sp>
      <p:graphicFrame>
        <p:nvGraphicFramePr>
          <p:cNvPr id="11" name="Content Placeholder 10">
            <a:extLst>
              <a:ext uri="{FF2B5EF4-FFF2-40B4-BE49-F238E27FC236}">
                <a16:creationId xmlns:a16="http://schemas.microsoft.com/office/drawing/2014/main" id="{2292FC65-2FBA-4D15-B09D-8FA08938FFEA}"/>
              </a:ext>
            </a:extLst>
          </p:cNvPr>
          <p:cNvGraphicFramePr>
            <a:graphicFrameLocks noGrp="1"/>
          </p:cNvGraphicFramePr>
          <p:nvPr>
            <p:ph idx="1"/>
            <p:extLst>
              <p:ext uri="{D42A27DB-BD31-4B8C-83A1-F6EECF244321}">
                <p14:modId xmlns:p14="http://schemas.microsoft.com/office/powerpoint/2010/main" val="3797800241"/>
              </p:ext>
            </p:extLst>
          </p:nvPr>
        </p:nvGraphicFramePr>
        <p:xfrm>
          <a:off x="6179127" y="2095499"/>
          <a:ext cx="6012873" cy="4637809"/>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12" descr="Graphical user interface, application, table, Excel&#10;&#10;Description automatically generated">
            <a:extLst>
              <a:ext uri="{FF2B5EF4-FFF2-40B4-BE49-F238E27FC236}">
                <a16:creationId xmlns:a16="http://schemas.microsoft.com/office/drawing/2014/main" id="{1510245B-4A09-4947-9B1A-5E9414E62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2" y="2095499"/>
            <a:ext cx="5948218" cy="4637810"/>
          </a:xfrm>
          <a:prstGeom prst="rect">
            <a:avLst/>
          </a:prstGeom>
        </p:spPr>
      </p:pic>
    </p:spTree>
    <p:extLst>
      <p:ext uri="{BB962C8B-B14F-4D97-AF65-F5344CB8AC3E}">
        <p14:creationId xmlns:p14="http://schemas.microsoft.com/office/powerpoint/2010/main" val="158280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4446-C32C-4222-AA90-070F96AE692D}"/>
              </a:ext>
            </a:extLst>
          </p:cNvPr>
          <p:cNvSpPr>
            <a:spLocks noGrp="1"/>
          </p:cNvSpPr>
          <p:nvPr>
            <p:ph type="title"/>
          </p:nvPr>
        </p:nvSpPr>
        <p:spPr/>
        <p:txBody>
          <a:bodyPr/>
          <a:lstStyle/>
          <a:p>
            <a:r>
              <a:rPr lang="en-US" dirty="0"/>
              <a:t>SALES BY REGION(COUNTRY)</a:t>
            </a:r>
          </a:p>
        </p:txBody>
      </p:sp>
      <p:graphicFrame>
        <p:nvGraphicFramePr>
          <p:cNvPr id="4" name="Content Placeholder 3">
            <a:extLst>
              <a:ext uri="{FF2B5EF4-FFF2-40B4-BE49-F238E27FC236}">
                <a16:creationId xmlns:a16="http://schemas.microsoft.com/office/drawing/2014/main" id="{29C27488-7750-4037-8C93-E96675DA5D37}"/>
              </a:ext>
            </a:extLst>
          </p:cNvPr>
          <p:cNvGraphicFramePr>
            <a:graphicFrameLocks noGrp="1"/>
          </p:cNvGraphicFramePr>
          <p:nvPr>
            <p:ph idx="1"/>
            <p:extLst>
              <p:ext uri="{D42A27DB-BD31-4B8C-83A1-F6EECF244321}">
                <p14:modId xmlns:p14="http://schemas.microsoft.com/office/powerpoint/2010/main" val="2069242332"/>
              </p:ext>
            </p:extLst>
          </p:nvPr>
        </p:nvGraphicFramePr>
        <p:xfrm>
          <a:off x="6714836" y="2346036"/>
          <a:ext cx="5477163" cy="441498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Graphical user interface, application, table, Excel&#10;&#10;Description automatically generated">
            <a:extLst>
              <a:ext uri="{FF2B5EF4-FFF2-40B4-BE49-F238E27FC236}">
                <a16:creationId xmlns:a16="http://schemas.microsoft.com/office/drawing/2014/main" id="{2644622B-9A19-4EDF-B718-32A9D31D5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45" y="2346036"/>
            <a:ext cx="6336146" cy="4414983"/>
          </a:xfrm>
          <a:prstGeom prst="rect">
            <a:avLst/>
          </a:prstGeom>
        </p:spPr>
      </p:pic>
    </p:spTree>
    <p:extLst>
      <p:ext uri="{BB962C8B-B14F-4D97-AF65-F5344CB8AC3E}">
        <p14:creationId xmlns:p14="http://schemas.microsoft.com/office/powerpoint/2010/main" val="188604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B581-C4B3-4EC8-B4F1-70862C91D6D5}"/>
              </a:ext>
            </a:extLst>
          </p:cNvPr>
          <p:cNvSpPr>
            <a:spLocks noGrp="1"/>
          </p:cNvSpPr>
          <p:nvPr>
            <p:ph type="title"/>
          </p:nvPr>
        </p:nvSpPr>
        <p:spPr/>
        <p:txBody>
          <a:bodyPr/>
          <a:lstStyle/>
          <a:p>
            <a:r>
              <a:rPr lang="en-US" dirty="0"/>
              <a:t>SALES BY INDUSTRY</a:t>
            </a:r>
          </a:p>
        </p:txBody>
      </p:sp>
      <p:pic>
        <p:nvPicPr>
          <p:cNvPr id="9" name="Content Placeholder 8" descr="Graphical user interface, application, table, Excel&#10;&#10;Description automatically generated">
            <a:extLst>
              <a:ext uri="{FF2B5EF4-FFF2-40B4-BE49-F238E27FC236}">
                <a16:creationId xmlns:a16="http://schemas.microsoft.com/office/drawing/2014/main" id="{55857AA5-C526-4ED0-B5E3-128CAD7F7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455" y="2512291"/>
            <a:ext cx="6326909" cy="3943927"/>
          </a:xfrm>
        </p:spPr>
      </p:pic>
      <p:graphicFrame>
        <p:nvGraphicFramePr>
          <p:cNvPr id="7" name="Content Placeholder 3">
            <a:extLst>
              <a:ext uri="{FF2B5EF4-FFF2-40B4-BE49-F238E27FC236}">
                <a16:creationId xmlns:a16="http://schemas.microsoft.com/office/drawing/2014/main" id="{3510150D-FFA3-437D-BD47-100A07E81A16}"/>
              </a:ext>
            </a:extLst>
          </p:cNvPr>
          <p:cNvGraphicFramePr>
            <a:graphicFrameLocks noGrp="1"/>
          </p:cNvGraphicFramePr>
          <p:nvPr>
            <p:ph idx="1"/>
            <p:extLst>
              <p:ext uri="{D42A27DB-BD31-4B8C-83A1-F6EECF244321}">
                <p14:modId xmlns:p14="http://schemas.microsoft.com/office/powerpoint/2010/main" val="1923922621"/>
              </p:ext>
            </p:extLst>
          </p:nvPr>
        </p:nvGraphicFramePr>
        <p:xfrm>
          <a:off x="6973455" y="2511727"/>
          <a:ext cx="5143847" cy="39439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582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AC8A-385F-43F0-980E-7F1859FEE8E8}"/>
              </a:ext>
            </a:extLst>
          </p:cNvPr>
          <p:cNvSpPr>
            <a:spLocks noGrp="1"/>
          </p:cNvSpPr>
          <p:nvPr>
            <p:ph type="title"/>
          </p:nvPr>
        </p:nvSpPr>
        <p:spPr/>
        <p:txBody>
          <a:bodyPr/>
          <a:lstStyle/>
          <a:p>
            <a:r>
              <a:rPr lang="en-US" dirty="0"/>
              <a:t>SALES BY BRAND</a:t>
            </a:r>
          </a:p>
        </p:txBody>
      </p:sp>
      <p:graphicFrame>
        <p:nvGraphicFramePr>
          <p:cNvPr id="7" name="Content Placeholder 6">
            <a:extLst>
              <a:ext uri="{FF2B5EF4-FFF2-40B4-BE49-F238E27FC236}">
                <a16:creationId xmlns:a16="http://schemas.microsoft.com/office/drawing/2014/main" id="{35693A05-9DD6-40D4-B61B-C1B502396403}"/>
              </a:ext>
            </a:extLst>
          </p:cNvPr>
          <p:cNvGraphicFramePr>
            <a:graphicFrameLocks noGrp="1"/>
          </p:cNvGraphicFramePr>
          <p:nvPr>
            <p:ph idx="1"/>
            <p:extLst>
              <p:ext uri="{D42A27DB-BD31-4B8C-83A1-F6EECF244321}">
                <p14:modId xmlns:p14="http://schemas.microsoft.com/office/powerpoint/2010/main" val="3948180957"/>
              </p:ext>
            </p:extLst>
          </p:nvPr>
        </p:nvGraphicFramePr>
        <p:xfrm>
          <a:off x="6761018" y="2545521"/>
          <a:ext cx="5430982" cy="4086189"/>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Graphical user interface, application, table, Excel&#10;&#10;Description automatically generated">
            <a:extLst>
              <a:ext uri="{FF2B5EF4-FFF2-40B4-BE49-F238E27FC236}">
                <a16:creationId xmlns:a16="http://schemas.microsoft.com/office/drawing/2014/main" id="{91B31FD5-BF19-4E7E-9C62-D657B71C2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2" y="2545521"/>
            <a:ext cx="6179127" cy="4086190"/>
          </a:xfrm>
          <a:prstGeom prst="rect">
            <a:avLst/>
          </a:prstGeom>
        </p:spPr>
      </p:pic>
    </p:spTree>
    <p:extLst>
      <p:ext uri="{BB962C8B-B14F-4D97-AF65-F5344CB8AC3E}">
        <p14:creationId xmlns:p14="http://schemas.microsoft.com/office/powerpoint/2010/main" val="559154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750</TotalTime>
  <Words>784</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Bookman Old Style</vt:lpstr>
      <vt:lpstr>Rockwell</vt:lpstr>
      <vt:lpstr>Symbol</vt:lpstr>
      <vt:lpstr>Times New Roman</vt:lpstr>
      <vt:lpstr>Damask</vt:lpstr>
      <vt:lpstr>INT 217 PROJECT</vt:lpstr>
      <vt:lpstr>DECLARATION</vt:lpstr>
      <vt:lpstr>ACNOWLEDGEMENT</vt:lpstr>
      <vt:lpstr>INTRODUCTION</vt:lpstr>
      <vt:lpstr> OBJECTIVES</vt:lpstr>
      <vt:lpstr>ANALYSIS ON DATASET</vt:lpstr>
      <vt:lpstr>SALES BY REGION(COUNTRY)</vt:lpstr>
      <vt:lpstr>SALES BY INDUSTRY</vt:lpstr>
      <vt:lpstr>SALES BY BRAND</vt:lpstr>
      <vt:lpstr>REVENUE &amp; SALES BY SALES CHANNELS</vt:lpstr>
      <vt:lpstr>REVENUE BY SALES REPRESENTATIVE</vt:lpstr>
      <vt:lpstr>REVENUE BY BRAND</vt:lpstr>
      <vt:lpstr>Slicers used in this project</vt:lpstr>
      <vt:lpstr>Sales dashboard</vt:lpstr>
      <vt:lpstr>List of analysis with results</vt:lpstr>
      <vt:lpstr>conclusion</vt:lpstr>
      <vt:lpstr>Learning outcomes</vt:lpstr>
      <vt:lpstr>references</vt:lpstr>
      <vt:lpstr>bibliography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 217 PROJECT</dc:title>
  <dc:creator>Siddhant Gaurav</dc:creator>
  <cp:lastModifiedBy>Siddhant Gaurav</cp:lastModifiedBy>
  <cp:revision>3</cp:revision>
  <dcterms:created xsi:type="dcterms:W3CDTF">2021-12-11T06:24:25Z</dcterms:created>
  <dcterms:modified xsi:type="dcterms:W3CDTF">2021-12-13T07:51:28Z</dcterms:modified>
</cp:coreProperties>
</file>